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5" r:id="rId5"/>
    <p:sldId id="259" r:id="rId6"/>
    <p:sldId id="260" r:id="rId7"/>
    <p:sldId id="261" r:id="rId8"/>
    <p:sldId id="262" r:id="rId9"/>
    <p:sldId id="263" r:id="rId10"/>
    <p:sldId id="264" r:id="rId11"/>
    <p:sldId id="266" r:id="rId12"/>
    <p:sldId id="286" r:id="rId13"/>
    <p:sldId id="268" r:id="rId14"/>
    <p:sldId id="265" r:id="rId15"/>
    <p:sldId id="267" r:id="rId16"/>
    <p:sldId id="269" r:id="rId17"/>
    <p:sldId id="272" r:id="rId18"/>
    <p:sldId id="271" r:id="rId19"/>
    <p:sldId id="287" r:id="rId20"/>
    <p:sldId id="273" r:id="rId21"/>
    <p:sldId id="274" r:id="rId22"/>
    <p:sldId id="275" r:id="rId23"/>
    <p:sldId id="276" r:id="rId24"/>
    <p:sldId id="277" r:id="rId25"/>
    <p:sldId id="278" r:id="rId26"/>
    <p:sldId id="288" r:id="rId27"/>
    <p:sldId id="279" r:id="rId28"/>
    <p:sldId id="280" r:id="rId29"/>
    <p:sldId id="281" r:id="rId30"/>
    <p:sldId id="283" r:id="rId31"/>
    <p:sldId id="282" r:id="rId32"/>
    <p:sldId id="284"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Religions</a:t>
            </a:r>
            <a:endParaRPr lang="en-US" dirty="0"/>
          </a:p>
        </p:txBody>
      </p:sp>
    </p:spTree>
    <p:extLst>
      <p:ext uri="{BB962C8B-B14F-4D97-AF65-F5344CB8AC3E}">
        <p14:creationId xmlns:p14="http://schemas.microsoft.com/office/powerpoint/2010/main" val="3409465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Holidays and Celebrations</a:t>
            </a:r>
            <a:endParaRPr lang="en-US" sz="2800" dirty="0"/>
          </a:p>
        </p:txBody>
      </p:sp>
      <p:pic>
        <p:nvPicPr>
          <p:cNvPr id="5" name="Content Placeholder 4"/>
          <p:cNvPicPr>
            <a:picLocks noGrp="1" noChangeAspect="1"/>
          </p:cNvPicPr>
          <p:nvPr>
            <p:ph idx="1"/>
          </p:nvPr>
        </p:nvPicPr>
        <p:blipFill>
          <a:blip r:embed="rId2"/>
          <a:srcRect l="20866" r="20866"/>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smtClean="0"/>
              <a:t>There </a:t>
            </a:r>
            <a:r>
              <a:rPr lang="en-US" dirty="0"/>
              <a:t>are special ceremonies when Jewish boys (aged 13) and girls (aged 12) become adults.  Bar mitzvah is for boys and Bat mitzvah is for girls. </a:t>
            </a:r>
            <a:endParaRPr lang="en-US" dirty="0" smtClean="0"/>
          </a:p>
          <a:p>
            <a:pPr marL="285750" indent="-285750">
              <a:buFont typeface="Arial"/>
              <a:buChar char="•"/>
            </a:pPr>
            <a:r>
              <a:rPr lang="en-US" dirty="0" smtClean="0">
                <a:solidFill>
                  <a:srgbClr val="FFFF00"/>
                </a:solidFill>
              </a:rPr>
              <a:t>Yom </a:t>
            </a:r>
            <a:r>
              <a:rPr lang="en-US" dirty="0">
                <a:solidFill>
                  <a:srgbClr val="FFFF00"/>
                </a:solidFill>
              </a:rPr>
              <a:t>Kippur is the most important Jewish holiday. Jews traditionally observe this holiday with a 25-hour period of fasting and intensive prayer, often spending most of the day in synagogue</a:t>
            </a:r>
            <a:r>
              <a:rPr lang="en-US" dirty="0"/>
              <a:t>.</a:t>
            </a:r>
          </a:p>
        </p:txBody>
      </p:sp>
    </p:spTree>
    <p:extLst>
      <p:ext uri="{BB962C8B-B14F-4D97-AF65-F5344CB8AC3E}">
        <p14:creationId xmlns:p14="http://schemas.microsoft.com/office/powerpoint/2010/main" val="2573691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10426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3568"/>
            <a:ext cx="7772400" cy="1274929"/>
          </a:xfrm>
        </p:spPr>
        <p:txBody>
          <a:bodyPr>
            <a:noAutofit/>
          </a:bodyPr>
          <a:lstStyle/>
          <a:p>
            <a:pPr algn="ctr"/>
            <a:r>
              <a:rPr lang="en-US" dirty="0" smtClean="0"/>
              <a:t>Christianity</a:t>
            </a:r>
            <a:endParaRPr lang="en-US" dirty="0"/>
          </a:p>
        </p:txBody>
      </p:sp>
    </p:spTree>
    <p:extLst>
      <p:ext uri="{BB962C8B-B14F-4D97-AF65-F5344CB8AC3E}">
        <p14:creationId xmlns:p14="http://schemas.microsoft.com/office/powerpoint/2010/main" val="24105962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Christianity</a:t>
            </a:r>
            <a:endParaRPr lang="en-US" sz="4000" dirty="0"/>
          </a:p>
        </p:txBody>
      </p:sp>
      <p:pic>
        <p:nvPicPr>
          <p:cNvPr id="5" name="Content Placeholder 4"/>
          <p:cNvPicPr>
            <a:picLocks noGrp="1" noChangeAspect="1"/>
          </p:cNvPicPr>
          <p:nvPr>
            <p:ph idx="1"/>
          </p:nvPr>
        </p:nvPicPr>
        <p:blipFill>
          <a:blip r:embed="rId2"/>
          <a:srcRect l="6333" r="6333"/>
          <a:stretch>
            <a:fillRect/>
          </a:stretch>
        </p:blipFill>
        <p:spPr>
          <a:xfrm>
            <a:off x="3575050" y="290938"/>
            <a:ext cx="5111750" cy="5853113"/>
          </a:xfrm>
        </p:spPr>
      </p:pic>
      <p:sp>
        <p:nvSpPr>
          <p:cNvPr id="4" name="Text Placeholder 3"/>
          <p:cNvSpPr>
            <a:spLocks noGrp="1"/>
          </p:cNvSpPr>
          <p:nvPr>
            <p:ph type="body" sz="half" idx="2"/>
          </p:nvPr>
        </p:nvSpPr>
        <p:spPr/>
        <p:txBody>
          <a:bodyPr/>
          <a:lstStyle/>
          <a:p>
            <a:pPr marL="285750" indent="-285750">
              <a:buFont typeface="Arial"/>
              <a:buChar char="•"/>
            </a:pPr>
            <a:r>
              <a:rPr lang="en-US" dirty="0" smtClean="0"/>
              <a:t>Christianity is the world’s biggest religion, with about 2.2 billion followers worldwide.</a:t>
            </a:r>
          </a:p>
          <a:p>
            <a:pPr marL="285750" indent="-285750">
              <a:buFont typeface="Arial"/>
              <a:buChar char="•"/>
            </a:pPr>
            <a:r>
              <a:rPr lang="en-US" dirty="0" smtClean="0"/>
              <a:t>The religion is a monotheistic religion that is based on the teaching of Jesus of Nazareth who later became known as Jesus Christ.</a:t>
            </a:r>
          </a:p>
          <a:p>
            <a:pPr marL="285750" indent="-285750">
              <a:buFont typeface="Arial"/>
              <a:buChar char="•"/>
            </a:pPr>
            <a:r>
              <a:rPr lang="en-US" dirty="0" smtClean="0"/>
              <a:t>Jesus’ believers believe he is the Son of God.</a:t>
            </a:r>
          </a:p>
          <a:p>
            <a:pPr marL="285750" indent="-285750">
              <a:buFont typeface="Arial"/>
              <a:buChar char="•"/>
            </a:pPr>
            <a:r>
              <a:rPr lang="en-US" dirty="0" smtClean="0"/>
              <a:t>Jesus was crucified around 33 AD in Jerusalem, during the Roman Empire.</a:t>
            </a:r>
          </a:p>
          <a:p>
            <a:pPr marL="285750" indent="-285750">
              <a:buFont typeface="Arial"/>
              <a:buChar char="•"/>
            </a:pPr>
            <a:r>
              <a:rPr lang="en-US" dirty="0" smtClean="0"/>
              <a:t>Old Jewish writings said a leader would die and rise form the dead to lead the people.</a:t>
            </a:r>
          </a:p>
        </p:txBody>
      </p:sp>
    </p:spTree>
    <p:extLst>
      <p:ext uri="{BB962C8B-B14F-4D97-AF65-F5344CB8AC3E}">
        <p14:creationId xmlns:p14="http://schemas.microsoft.com/office/powerpoint/2010/main" val="233021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of Christianity</a:t>
            </a:r>
            <a:endParaRPr lang="en-US" dirty="0"/>
          </a:p>
        </p:txBody>
      </p:sp>
      <p:sp>
        <p:nvSpPr>
          <p:cNvPr id="4" name="Text Placeholder 3"/>
          <p:cNvSpPr>
            <a:spLocks noGrp="1"/>
          </p:cNvSpPr>
          <p:nvPr>
            <p:ph sz="half" idx="1"/>
          </p:nvPr>
        </p:nvSpPr>
        <p:spPr/>
        <p:txBody>
          <a:bodyPr>
            <a:normAutofit fontScale="55000" lnSpcReduction="20000"/>
          </a:bodyPr>
          <a:lstStyle/>
          <a:p>
            <a:pPr marL="285750" indent="-285750">
              <a:buFont typeface="Arial"/>
              <a:buChar char="•"/>
            </a:pPr>
            <a:r>
              <a:rPr lang="en-US" dirty="0"/>
              <a:t>Apostles played an important part in the growth of Christianity. </a:t>
            </a:r>
            <a:endParaRPr lang="en-US" dirty="0" smtClean="0"/>
          </a:p>
          <a:p>
            <a:pPr marL="285750" indent="-285750">
              <a:buFont typeface="Arial"/>
              <a:buChar char="•"/>
            </a:pPr>
            <a:r>
              <a:rPr lang="en-US" dirty="0" smtClean="0"/>
              <a:t>Peter </a:t>
            </a:r>
            <a:r>
              <a:rPr lang="en-US" dirty="0"/>
              <a:t>and Paul were two important apostles in the early Christian </a:t>
            </a:r>
            <a:r>
              <a:rPr lang="en-US" dirty="0" smtClean="0"/>
              <a:t>church.</a:t>
            </a:r>
          </a:p>
          <a:p>
            <a:pPr marL="285750" indent="-285750">
              <a:buFont typeface="Arial"/>
              <a:buChar char="•"/>
            </a:pPr>
            <a:r>
              <a:rPr lang="en-US" dirty="0" smtClean="0"/>
              <a:t>Peter </a:t>
            </a:r>
            <a:r>
              <a:rPr lang="en-US" dirty="0"/>
              <a:t>was a Jewish fisher from Galilee. He had known Jesus while he was </a:t>
            </a:r>
            <a:r>
              <a:rPr lang="en-US" dirty="0" smtClean="0"/>
              <a:t>alive AND helped </a:t>
            </a:r>
            <a:r>
              <a:rPr lang="en-US" dirty="0"/>
              <a:t>set up a Christian church in Rome after the death of </a:t>
            </a:r>
            <a:r>
              <a:rPr lang="en-US" dirty="0" smtClean="0"/>
              <a:t>Jesus.</a:t>
            </a:r>
          </a:p>
          <a:p>
            <a:pPr marL="285750" indent="-285750">
              <a:buFont typeface="Arial"/>
              <a:buChar char="•"/>
            </a:pPr>
            <a:r>
              <a:rPr lang="en-US" dirty="0" smtClean="0"/>
              <a:t>Paul </a:t>
            </a:r>
            <a:r>
              <a:rPr lang="en-US" dirty="0"/>
              <a:t>of Tarsus was another important Christian apostle. He was a well-educated Jew and a Roman citizen. He was raised as a loyal Roman who, as an adult, distrusted the Christians. Saul—his Hebrew name—at first tried to stop Christian ideas from spreading in Judaea and </a:t>
            </a:r>
            <a:r>
              <a:rPr lang="en-US" dirty="0" smtClean="0"/>
              <a:t>Galilee</a:t>
            </a:r>
          </a:p>
          <a:p>
            <a:pPr marL="285750" indent="-285750">
              <a:buFont typeface="Arial"/>
              <a:buChar char="•"/>
            </a:pPr>
            <a:r>
              <a:rPr lang="en-US" dirty="0" smtClean="0"/>
              <a:t>Paul </a:t>
            </a:r>
            <a:r>
              <a:rPr lang="en-US" dirty="0"/>
              <a:t>soon became a Christian and devoted his life to spreading the message of Jesus. </a:t>
            </a:r>
            <a:endParaRPr lang="en-US" dirty="0" smtClean="0"/>
          </a:p>
          <a:p>
            <a:pPr marL="285750" indent="-285750">
              <a:buFont typeface="Arial"/>
              <a:buChar char="•"/>
            </a:pPr>
            <a:r>
              <a:rPr lang="en-US" dirty="0" smtClean="0"/>
              <a:t>Paul </a:t>
            </a:r>
            <a:r>
              <a:rPr lang="en-US" dirty="0"/>
              <a:t>traveled throughout the eastern Mediterranean region and founded numerous Christian churches. Many of his important letters to churches in Rome, Greece, and Asia Minor are found in the Christian Bible.</a:t>
            </a:r>
          </a:p>
          <a:p>
            <a:endParaRPr lang="en-US" dirty="0"/>
          </a:p>
        </p:txBody>
      </p:sp>
      <p:pic>
        <p:nvPicPr>
          <p:cNvPr id="3" name="Content Placeholder 2"/>
          <p:cNvPicPr>
            <a:picLocks noGrp="1" noChangeAspect="1"/>
          </p:cNvPicPr>
          <p:nvPr>
            <p:ph sz="half" idx="2"/>
          </p:nvPr>
        </p:nvPicPr>
        <p:blipFill>
          <a:blip r:embed="rId2"/>
          <a:srcRect l="15299" r="15299"/>
          <a:stretch>
            <a:fillRect/>
          </a:stretch>
        </p:blipFill>
        <p:spPr/>
      </p:pic>
    </p:spTree>
    <p:extLst>
      <p:ext uri="{BB962C8B-B14F-4D97-AF65-F5344CB8AC3E}">
        <p14:creationId xmlns:p14="http://schemas.microsoft.com/office/powerpoint/2010/main" val="387629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Christianity</a:t>
            </a:r>
            <a:endParaRPr lang="en-US" dirty="0"/>
          </a:p>
        </p:txBody>
      </p:sp>
      <p:pic>
        <p:nvPicPr>
          <p:cNvPr id="7" name="Picture 6"/>
          <p:cNvPicPr>
            <a:picLocks noChangeAspect="1"/>
          </p:cNvPicPr>
          <p:nvPr/>
        </p:nvPicPr>
        <p:blipFill>
          <a:blip r:embed="rId2"/>
          <a:stretch>
            <a:fillRect/>
          </a:stretch>
        </p:blipFill>
        <p:spPr>
          <a:xfrm>
            <a:off x="868568" y="1175956"/>
            <a:ext cx="7409099" cy="5556824"/>
          </a:xfrm>
          <a:prstGeom prst="rect">
            <a:avLst/>
          </a:prstGeom>
        </p:spPr>
      </p:pic>
    </p:spTree>
    <p:extLst>
      <p:ext uri="{BB962C8B-B14F-4D97-AF65-F5344CB8AC3E}">
        <p14:creationId xmlns:p14="http://schemas.microsoft.com/office/powerpoint/2010/main" val="140800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Place of Worship</a:t>
            </a:r>
            <a:endParaRPr lang="en-US" sz="3600" dirty="0"/>
          </a:p>
        </p:txBody>
      </p:sp>
      <p:pic>
        <p:nvPicPr>
          <p:cNvPr id="5" name="Content Placeholder 4"/>
          <p:cNvPicPr>
            <a:picLocks noGrp="1" noChangeAspect="1"/>
          </p:cNvPicPr>
          <p:nvPr>
            <p:ph idx="1"/>
          </p:nvPr>
        </p:nvPicPr>
        <p:blipFill>
          <a:blip r:embed="rId2"/>
          <a:srcRect l="11835" r="11835"/>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The Christian place of worship is called a </a:t>
            </a:r>
            <a:r>
              <a:rPr lang="en-US" dirty="0" smtClean="0"/>
              <a:t>church.</a:t>
            </a:r>
          </a:p>
          <a:p>
            <a:pPr marL="285750" indent="-285750">
              <a:buFont typeface="Arial"/>
              <a:buChar char="•"/>
            </a:pPr>
            <a:r>
              <a:rPr lang="en-US" dirty="0"/>
              <a:t>They are often built in the shape of a cross with the altar facing east towards the rising sun</a:t>
            </a:r>
            <a:r>
              <a:rPr lang="en-US" dirty="0" smtClean="0"/>
              <a:t>.</a:t>
            </a:r>
          </a:p>
          <a:p>
            <a:pPr marL="285750" indent="-285750">
              <a:buFont typeface="Arial"/>
              <a:buChar char="•"/>
            </a:pPr>
            <a:r>
              <a:rPr lang="en-US" dirty="0"/>
              <a:t>Christian spiritual leaders are called priests or ministers</a:t>
            </a:r>
            <a:r>
              <a:rPr lang="en-US" dirty="0" smtClean="0"/>
              <a:t>.</a:t>
            </a:r>
          </a:p>
          <a:p>
            <a:pPr marL="285750" indent="-285750">
              <a:buFont typeface="Arial"/>
              <a:buChar char="•"/>
            </a:pPr>
            <a:r>
              <a:rPr lang="en-US" dirty="0"/>
              <a:t>The Bible is the Christian holy book.  It is divided into the Old Testament (Jewish book) written before Jesus and New Testaments</a:t>
            </a:r>
            <a:r>
              <a:rPr lang="en-US" dirty="0" smtClean="0"/>
              <a:t>.</a:t>
            </a:r>
          </a:p>
          <a:p>
            <a:pPr marL="285750" indent="-285750">
              <a:buFont typeface="Arial"/>
              <a:buChar char="•"/>
            </a:pPr>
            <a:endParaRPr lang="en-US" dirty="0"/>
          </a:p>
        </p:txBody>
      </p:sp>
    </p:spTree>
    <p:extLst>
      <p:ext uri="{BB962C8B-B14F-4D97-AF65-F5344CB8AC3E}">
        <p14:creationId xmlns:p14="http://schemas.microsoft.com/office/powerpoint/2010/main" val="212018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92928"/>
          </a:xfrm>
        </p:spPr>
        <p:txBody>
          <a:bodyPr>
            <a:normAutofit fontScale="90000"/>
          </a:bodyPr>
          <a:lstStyle/>
          <a:p>
            <a:r>
              <a:rPr lang="en-US" sz="4000" dirty="0" smtClean="0"/>
              <a:t>Teachings</a:t>
            </a:r>
            <a:endParaRPr lang="en-US" sz="4000" dirty="0"/>
          </a:p>
        </p:txBody>
      </p:sp>
      <p:sp>
        <p:nvSpPr>
          <p:cNvPr id="4" name="Text Placeholder 3"/>
          <p:cNvSpPr>
            <a:spLocks noGrp="1"/>
          </p:cNvSpPr>
          <p:nvPr>
            <p:ph type="body" sz="half" idx="2"/>
          </p:nvPr>
        </p:nvSpPr>
        <p:spPr>
          <a:xfrm>
            <a:off x="457200" y="965978"/>
            <a:ext cx="8378274" cy="5384436"/>
          </a:xfrm>
        </p:spPr>
        <p:txBody>
          <a:bodyPr>
            <a:normAutofit/>
          </a:bodyPr>
          <a:lstStyle/>
          <a:p>
            <a:pPr marL="285750" indent="-285750">
              <a:buFont typeface="Arial"/>
              <a:buChar char="•"/>
            </a:pPr>
            <a:r>
              <a:rPr lang="en-US" dirty="0"/>
              <a:t>Christians believe Jesus rose from the dead and appeared to his disciples (followers) which made him Messiah (Savior) promised in the Old Testament</a:t>
            </a:r>
            <a:r>
              <a:rPr lang="en-US" dirty="0" smtClean="0"/>
              <a:t>.</a:t>
            </a:r>
          </a:p>
          <a:p>
            <a:pPr marL="285750" indent="-285750">
              <a:buFont typeface="Arial"/>
              <a:buChar char="•"/>
            </a:pPr>
            <a:r>
              <a:rPr lang="en-US" dirty="0"/>
              <a:t>Most people who lived in the time of Jesus did not believe he rose from the grave. </a:t>
            </a:r>
            <a:endParaRPr lang="en-US" dirty="0" smtClean="0"/>
          </a:p>
          <a:p>
            <a:pPr marL="285750" indent="-285750">
              <a:buFont typeface="Arial"/>
              <a:buChar char="•"/>
            </a:pPr>
            <a:r>
              <a:rPr lang="en-US" dirty="0"/>
              <a:t>Today, Jews are awaiting the coming of a Messiah or Savior, while Christians believe that Jesus Christ was the Savior.</a:t>
            </a:r>
            <a:endParaRPr lang="en-US" dirty="0" smtClean="0"/>
          </a:p>
          <a:p>
            <a:pPr marL="285750" indent="-285750">
              <a:buFont typeface="Arial"/>
              <a:buChar char="•"/>
            </a:pPr>
            <a:r>
              <a:rPr lang="en-US" dirty="0"/>
              <a:t>Christianity didn’t just happen immediately.  For nearly 100 years Christianity was a denomination of Judaism, and a very unpopular one at that</a:t>
            </a:r>
            <a:r>
              <a:rPr lang="en-US" dirty="0" smtClean="0"/>
              <a:t>.</a:t>
            </a:r>
          </a:p>
          <a:p>
            <a:pPr marL="285750" indent="-285750">
              <a:buFont typeface="Arial"/>
              <a:buChar char="•"/>
            </a:pPr>
            <a:r>
              <a:rPr lang="en-US" dirty="0"/>
              <a:t>Jesus preached new ideas that many Jews and Romans viewed as rebellious--it was dangerous to be a follower of Jesus</a:t>
            </a:r>
            <a:r>
              <a:rPr lang="en-US" dirty="0" smtClean="0"/>
              <a:t>.</a:t>
            </a:r>
          </a:p>
          <a:p>
            <a:pPr marL="285750" indent="-285750">
              <a:buFont typeface="Arial"/>
              <a:buChar char="•"/>
            </a:pPr>
            <a:r>
              <a:rPr lang="en-US" dirty="0"/>
              <a:t>The number of followers greatly increased when Romans began to convert to Christianity.   </a:t>
            </a:r>
            <a:endParaRPr lang="en-US" dirty="0" smtClean="0"/>
          </a:p>
          <a:p>
            <a:pPr marL="285750" indent="-285750">
              <a:buFont typeface="Arial"/>
              <a:buChar char="•"/>
            </a:pPr>
            <a:r>
              <a:rPr lang="en-US" dirty="0"/>
              <a:t>There are different branches or denominations of Christianity because some Christians worship in different ways and believe in different parts of the Bible</a:t>
            </a:r>
            <a:r>
              <a:rPr lang="en-US" dirty="0" smtClean="0"/>
              <a:t>.</a:t>
            </a:r>
          </a:p>
          <a:p>
            <a:pPr marL="285750" indent="-285750">
              <a:buFont typeface="Arial"/>
              <a:buChar char="•"/>
            </a:pPr>
            <a:r>
              <a:rPr lang="en-US" dirty="0"/>
              <a:t>There are 3 main denominations in Christianity--Roman Catholic, Easter </a:t>
            </a:r>
            <a:r>
              <a:rPr lang="en-US" dirty="0" smtClean="0"/>
              <a:t>Orthodox, </a:t>
            </a:r>
            <a:r>
              <a:rPr lang="en-US" dirty="0"/>
              <a:t>and </a:t>
            </a:r>
            <a:r>
              <a:rPr lang="en-US" dirty="0" smtClean="0"/>
              <a:t>Protestant. </a:t>
            </a:r>
            <a:r>
              <a:rPr lang="en-US" dirty="0"/>
              <a:t> Each denomination is further divided.  Methodists, Mormons, Baptists, and Quakers are just a few of the dozens (maybe hundreds) of Christian denominations</a:t>
            </a:r>
            <a:r>
              <a:rPr lang="en-US" dirty="0" smtClean="0"/>
              <a:t>.</a:t>
            </a:r>
          </a:p>
          <a:p>
            <a:pPr marL="285750" indent="-285750">
              <a:buFont typeface="Arial"/>
              <a:buChar char="•"/>
            </a:pPr>
            <a:r>
              <a:rPr lang="en-US" dirty="0"/>
              <a:t>They all worship in different ways, different times of the day, saying different prayers, and believing different things, but most believe in certain core ideas such as heaven, and the resurrection of Jesus.</a:t>
            </a:r>
            <a:endParaRPr lang="en-US" dirty="0" smtClean="0"/>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273611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Holidays and Celebrations</a:t>
            </a:r>
            <a:endParaRPr lang="en-US" sz="3200" dirty="0"/>
          </a:p>
        </p:txBody>
      </p:sp>
      <p:pic>
        <p:nvPicPr>
          <p:cNvPr id="5" name="Content Placeholder 4"/>
          <p:cNvPicPr>
            <a:picLocks noGrp="1" noChangeAspect="1"/>
          </p:cNvPicPr>
          <p:nvPr>
            <p:ph idx="1"/>
          </p:nvPr>
        </p:nvPicPr>
        <p:blipFill>
          <a:blip r:embed="rId2"/>
          <a:srcRect l="17292" r="17292"/>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The most important Christian holiday for all Christians is Easter, which celebrates the resurrection of Jesus</a:t>
            </a:r>
            <a:r>
              <a:rPr lang="en-US" dirty="0" smtClean="0"/>
              <a:t>.</a:t>
            </a:r>
          </a:p>
          <a:p>
            <a:pPr marL="285750" indent="-285750">
              <a:buFont typeface="Arial"/>
              <a:buChar char="•"/>
            </a:pPr>
            <a:r>
              <a:rPr lang="en-US" dirty="0" smtClean="0"/>
              <a:t>Other holidays include Christmas, Lent</a:t>
            </a:r>
            <a:r>
              <a:rPr lang="en-US" dirty="0"/>
              <a:t> </a:t>
            </a:r>
            <a:r>
              <a:rPr lang="en-US" dirty="0" smtClean="0"/>
              <a:t>and Good Friday</a:t>
            </a:r>
          </a:p>
          <a:p>
            <a:endParaRPr lang="en-US" dirty="0"/>
          </a:p>
        </p:txBody>
      </p:sp>
    </p:spTree>
    <p:extLst>
      <p:ext uri="{BB962C8B-B14F-4D97-AF65-F5344CB8AC3E}">
        <p14:creationId xmlns:p14="http://schemas.microsoft.com/office/powerpoint/2010/main" val="59232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3568"/>
            <a:ext cx="7772400" cy="1274929"/>
          </a:xfrm>
        </p:spPr>
        <p:txBody>
          <a:bodyPr>
            <a:noAutofit/>
          </a:bodyPr>
          <a:lstStyle/>
          <a:p>
            <a:pPr algn="ctr"/>
            <a:r>
              <a:rPr lang="en-US" dirty="0" smtClean="0"/>
              <a:t>Islam</a:t>
            </a:r>
            <a:endParaRPr lang="en-US" dirty="0"/>
          </a:p>
        </p:txBody>
      </p:sp>
    </p:spTree>
    <p:extLst>
      <p:ext uri="{BB962C8B-B14F-4D97-AF65-F5344CB8AC3E}">
        <p14:creationId xmlns:p14="http://schemas.microsoft.com/office/powerpoint/2010/main" val="3236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13 at 11.51.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978" y="310444"/>
            <a:ext cx="4735689" cy="6277307"/>
          </a:xfrm>
          <a:prstGeom prst="rect">
            <a:avLst/>
          </a:prstGeom>
        </p:spPr>
      </p:pic>
    </p:spTree>
    <p:extLst>
      <p:ext uri="{BB962C8B-B14F-4D97-AF65-F5344CB8AC3E}">
        <p14:creationId xmlns:p14="http://schemas.microsoft.com/office/powerpoint/2010/main" val="14666057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Islam</a:t>
            </a:r>
            <a:endParaRPr lang="en-US" sz="4000" dirty="0"/>
          </a:p>
        </p:txBody>
      </p:sp>
      <p:pic>
        <p:nvPicPr>
          <p:cNvPr id="5" name="Content Placeholder 4" descr="Screen Shot 2014-02-18 at 9.27.03 AM.png"/>
          <p:cNvPicPr>
            <a:picLocks noGrp="1" noChangeAspect="1"/>
          </p:cNvPicPr>
          <p:nvPr>
            <p:ph idx="1"/>
          </p:nvPr>
        </p:nvPicPr>
        <p:blipFill>
          <a:blip r:embed="rId2">
            <a:extLst>
              <a:ext uri="{28A0092B-C50C-407E-A947-70E740481C1C}">
                <a14:useLocalDpi xmlns:a14="http://schemas.microsoft.com/office/drawing/2010/main" val="0"/>
              </a:ext>
            </a:extLst>
          </a:blip>
          <a:srcRect l="21739" r="21739"/>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smtClean="0"/>
              <a:t>Islam</a:t>
            </a:r>
            <a:r>
              <a:rPr lang="en-US" dirty="0"/>
              <a:t>, another monotheistic religion, is the second most popular religion in the world with over a billion followers</a:t>
            </a:r>
            <a:r>
              <a:rPr lang="en-US" dirty="0" smtClean="0"/>
              <a:t>.</a:t>
            </a:r>
          </a:p>
          <a:p>
            <a:pPr marL="285750" indent="-285750">
              <a:buFont typeface="Arial"/>
              <a:buChar char="•"/>
            </a:pPr>
            <a:r>
              <a:rPr lang="en-US" dirty="0"/>
              <a:t>A Muslim is a follower of Islam</a:t>
            </a:r>
            <a:r>
              <a:rPr lang="en-US" dirty="0" smtClean="0"/>
              <a:t>.</a:t>
            </a:r>
          </a:p>
          <a:p>
            <a:pPr marL="285750" indent="-285750">
              <a:buFont typeface="Arial"/>
              <a:buChar char="•"/>
            </a:pPr>
            <a:r>
              <a:rPr lang="en-US" dirty="0"/>
              <a:t>This religion began about 600 years after Christianity</a:t>
            </a:r>
            <a:r>
              <a:rPr lang="en-US" dirty="0" smtClean="0"/>
              <a:t>.</a:t>
            </a:r>
          </a:p>
          <a:p>
            <a:pPr marL="285750" indent="-285750">
              <a:buFont typeface="Arial"/>
              <a:buChar char="•"/>
            </a:pPr>
            <a:r>
              <a:rPr lang="en-US" dirty="0"/>
              <a:t>The </a:t>
            </a:r>
            <a:r>
              <a:rPr lang="en-US" b="1" dirty="0"/>
              <a:t>prophet</a:t>
            </a:r>
            <a:r>
              <a:rPr lang="en-US" dirty="0"/>
              <a:t> Muhammad is the founder of Islam, and Muslims believe he was the last prophet of </a:t>
            </a:r>
            <a:r>
              <a:rPr lang="en-US" dirty="0" smtClean="0"/>
              <a:t>Allah or God.</a:t>
            </a:r>
            <a:endParaRPr lang="en-US" dirty="0"/>
          </a:p>
          <a:p>
            <a:pPr marL="285750" indent="-285750">
              <a:buFont typeface="Arial"/>
              <a:buChar char="•"/>
            </a:pPr>
            <a:r>
              <a:rPr lang="en-US" dirty="0" smtClean="0"/>
              <a:t>This message was written down in a book called the Koran.</a:t>
            </a:r>
          </a:p>
          <a:p>
            <a:pPr marL="285750" indent="-285750">
              <a:buFont typeface="Arial"/>
              <a:buChar char="•"/>
            </a:pPr>
            <a:r>
              <a:rPr lang="en-US" dirty="0"/>
              <a:t>Islam began in modern-day Saudi Arabia in a town called Mecca where Muhammad was born.</a:t>
            </a:r>
            <a:endParaRPr lang="en-US" dirty="0" smtClean="0"/>
          </a:p>
          <a:p>
            <a:pPr marL="285750" indent="-285750">
              <a:buFont typeface="Arial"/>
              <a:buChar char="•"/>
            </a:pP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305394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People</a:t>
            </a:r>
            <a:endParaRPr lang="en-US" sz="4000" dirty="0"/>
          </a:p>
        </p:txBody>
      </p:sp>
      <p:pic>
        <p:nvPicPr>
          <p:cNvPr id="5" name="Content Placeholder 4"/>
          <p:cNvPicPr>
            <a:picLocks noGrp="1" noChangeAspect="1"/>
          </p:cNvPicPr>
          <p:nvPr>
            <p:ph idx="1"/>
          </p:nvPr>
        </p:nvPicPr>
        <p:blipFill>
          <a:blip r:embed="rId2"/>
          <a:srcRect l="17250" r="17250"/>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The </a:t>
            </a:r>
            <a:r>
              <a:rPr lang="en-US" b="1" dirty="0"/>
              <a:t>prophet</a:t>
            </a:r>
            <a:r>
              <a:rPr lang="en-US" dirty="0"/>
              <a:t> Muhammad is the founder of Islam, and Muslims believe he was the last prophet of Allah—it is believed the first prophet was Adam (Adam and Eve)</a:t>
            </a:r>
            <a:r>
              <a:rPr lang="en-US" dirty="0" smtClean="0"/>
              <a:t>.</a:t>
            </a:r>
          </a:p>
          <a:p>
            <a:pPr marL="285750" indent="-285750">
              <a:buFont typeface="Arial"/>
              <a:buChar char="•"/>
            </a:pPr>
            <a:r>
              <a:rPr lang="en-US" dirty="0"/>
              <a:t>There were many prophets before Muhammad including: Adam, Noah, Abraham, Job, Moses, John the Baptist, and Jesus</a:t>
            </a:r>
            <a:r>
              <a:rPr lang="en-US" dirty="0" smtClean="0"/>
              <a:t>.</a:t>
            </a:r>
          </a:p>
          <a:p>
            <a:pPr marL="285750" indent="-285750">
              <a:buFont typeface="Arial"/>
              <a:buChar char="•"/>
            </a:pPr>
            <a:r>
              <a:rPr lang="en-US" dirty="0"/>
              <a:t>Muslims do not think of Muhammad as the founder of a new religion, but as the restorer of the original monotheistic faith of Abraham, Moses, Jesus, and other prophets.  Muslims believe that Jews and Christians have distorted the original message of God.  </a:t>
            </a:r>
            <a:endParaRPr lang="en-US" dirty="0" smtClean="0"/>
          </a:p>
          <a:p>
            <a:endParaRPr lang="en-US" dirty="0"/>
          </a:p>
        </p:txBody>
      </p:sp>
    </p:spTree>
    <p:extLst>
      <p:ext uri="{BB962C8B-B14F-4D97-AF65-F5344CB8AC3E}">
        <p14:creationId xmlns:p14="http://schemas.microsoft.com/office/powerpoint/2010/main" val="73620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Place of Worship</a:t>
            </a:r>
            <a:endParaRPr lang="en-US" sz="4000" dirty="0"/>
          </a:p>
        </p:txBody>
      </p:sp>
      <p:pic>
        <p:nvPicPr>
          <p:cNvPr id="5" name="Content Placeholder 4"/>
          <p:cNvPicPr>
            <a:picLocks noGrp="1" noChangeAspect="1"/>
          </p:cNvPicPr>
          <p:nvPr>
            <p:ph idx="1"/>
          </p:nvPr>
        </p:nvPicPr>
        <p:blipFill>
          <a:blip r:embed="rId2"/>
          <a:srcRect l="17250" r="17250"/>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The Muslim place of worship is called a </a:t>
            </a:r>
            <a:r>
              <a:rPr lang="en-US" b="1" dirty="0"/>
              <a:t>mosque </a:t>
            </a:r>
            <a:endParaRPr lang="en-US" b="1" dirty="0" smtClean="0"/>
          </a:p>
          <a:p>
            <a:pPr marL="285750" indent="-285750">
              <a:buFont typeface="Arial"/>
              <a:buChar char="•"/>
            </a:pPr>
            <a:r>
              <a:rPr lang="en-US" dirty="0"/>
              <a:t>Very often mosques have a domed roof and at least one tall tower called a minaret. </a:t>
            </a:r>
            <a:endParaRPr lang="en-US" dirty="0" smtClean="0"/>
          </a:p>
          <a:p>
            <a:pPr marL="285750" indent="-285750">
              <a:buFont typeface="Arial"/>
              <a:buChar char="•"/>
            </a:pPr>
            <a:r>
              <a:rPr lang="en-US" dirty="0"/>
              <a:t>Muslims are called to prayer from the minaret</a:t>
            </a:r>
            <a:r>
              <a:rPr lang="en-US" dirty="0" smtClean="0"/>
              <a:t>.</a:t>
            </a:r>
          </a:p>
          <a:p>
            <a:pPr marL="285750" indent="-285750">
              <a:buFont typeface="Arial"/>
              <a:buChar char="•"/>
            </a:pPr>
            <a:r>
              <a:rPr lang="en-US" dirty="0" smtClean="0"/>
              <a:t> </a:t>
            </a:r>
            <a:r>
              <a:rPr lang="en-US" dirty="0"/>
              <a:t>There is also very little furniture inside a mosque because Muslims use “prayer mats” to kneel on when they pray. Muslims are supposed to pray 5 times every day.</a:t>
            </a:r>
            <a:endParaRPr lang="en-US" dirty="0" smtClean="0"/>
          </a:p>
          <a:p>
            <a:pPr marL="285750" indent="-285750">
              <a:buFont typeface="Arial"/>
              <a:buChar char="•"/>
            </a:pPr>
            <a:r>
              <a:rPr lang="en-US" dirty="0" smtClean="0"/>
              <a:t> </a:t>
            </a:r>
            <a:r>
              <a:rPr lang="en-US" dirty="0"/>
              <a:t>When people go into the mosque they take off their shoes. This is to keep it clean for prayer</a:t>
            </a:r>
            <a:r>
              <a:rPr lang="en-US" dirty="0" smtClean="0"/>
              <a:t>.</a:t>
            </a:r>
          </a:p>
          <a:p>
            <a:pPr marL="285750" indent="-285750">
              <a:buFont typeface="Arial"/>
              <a:buChar char="•"/>
            </a:pPr>
            <a:r>
              <a:rPr lang="en-US" dirty="0" smtClean="0"/>
              <a:t> </a:t>
            </a:r>
            <a:r>
              <a:rPr lang="en-US" dirty="0"/>
              <a:t>Women do not usually pray in the same place as men.</a:t>
            </a:r>
          </a:p>
        </p:txBody>
      </p:sp>
    </p:spTree>
    <p:extLst>
      <p:ext uri="{BB962C8B-B14F-4D97-AF65-F5344CB8AC3E}">
        <p14:creationId xmlns:p14="http://schemas.microsoft.com/office/powerpoint/2010/main" val="400591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864578" cy="503061"/>
          </a:xfrm>
        </p:spPr>
        <p:txBody>
          <a:bodyPr>
            <a:noAutofit/>
          </a:bodyPr>
          <a:lstStyle/>
          <a:p>
            <a:r>
              <a:rPr lang="en-US" sz="4000" dirty="0" smtClean="0"/>
              <a:t>Holidays and Celebrations</a:t>
            </a:r>
            <a:endParaRPr lang="en-US" sz="4000" dirty="0"/>
          </a:p>
        </p:txBody>
      </p:sp>
      <p:sp>
        <p:nvSpPr>
          <p:cNvPr id="4" name="Text Placeholder 3"/>
          <p:cNvSpPr>
            <a:spLocks noGrp="1"/>
          </p:cNvSpPr>
          <p:nvPr>
            <p:ph type="body" sz="half" idx="2"/>
          </p:nvPr>
        </p:nvSpPr>
        <p:spPr>
          <a:xfrm>
            <a:off x="457200" y="776111"/>
            <a:ext cx="8229600" cy="2015501"/>
          </a:xfrm>
        </p:spPr>
        <p:txBody>
          <a:bodyPr>
            <a:noAutofit/>
          </a:bodyPr>
          <a:lstStyle/>
          <a:p>
            <a:pPr marL="285750" indent="-285750">
              <a:buFont typeface="Arial"/>
              <a:buChar char="•"/>
            </a:pPr>
            <a:r>
              <a:rPr lang="en-US" dirty="0"/>
              <a:t>There are two official </a:t>
            </a:r>
            <a:r>
              <a:rPr lang="en-US" b="1" dirty="0"/>
              <a:t>holidays in Islam</a:t>
            </a:r>
            <a:r>
              <a:rPr lang="en-US" dirty="0" smtClean="0"/>
              <a:t>: Eid </a:t>
            </a:r>
            <a:r>
              <a:rPr lang="en-US" dirty="0"/>
              <a:t>Al-Fitr and Eid Al-</a:t>
            </a:r>
            <a:r>
              <a:rPr lang="en-US" dirty="0" smtClean="0"/>
              <a:t>Adha </a:t>
            </a:r>
          </a:p>
          <a:p>
            <a:pPr marL="285750" indent="-285750">
              <a:buFont typeface="Arial"/>
              <a:buChar char="•"/>
            </a:pPr>
            <a:r>
              <a:rPr lang="en-US" dirty="0" smtClean="0"/>
              <a:t>Eid </a:t>
            </a:r>
            <a:r>
              <a:rPr lang="en-US" dirty="0"/>
              <a:t>Al-Fitr is celebrated at the end of Ramadan (a month of fasting), and Muslims usually give </a:t>
            </a:r>
            <a:r>
              <a:rPr lang="en-US" dirty="0" smtClean="0"/>
              <a:t>zakat (</a:t>
            </a:r>
            <a:r>
              <a:rPr lang="en-US" dirty="0"/>
              <a:t>charity) on the occasion. </a:t>
            </a:r>
            <a:endParaRPr lang="en-US" dirty="0" smtClean="0"/>
          </a:p>
          <a:p>
            <a:pPr marL="285750" indent="-285750">
              <a:buFont typeface="Arial"/>
              <a:buChar char="•"/>
            </a:pPr>
            <a:r>
              <a:rPr lang="en-US" dirty="0" smtClean="0"/>
              <a:t>Eid </a:t>
            </a:r>
            <a:r>
              <a:rPr lang="en-US" dirty="0"/>
              <a:t>Al-Adha is celebrated on the 10th day of Dhu al-Hijjah and lasts for four days where Muslims usually sacrifice an animal and distribute its meat among family, friends and the poor</a:t>
            </a:r>
            <a:r>
              <a:rPr lang="en-US" dirty="0" smtClean="0"/>
              <a:t>.</a:t>
            </a:r>
          </a:p>
        </p:txBody>
      </p:sp>
      <p:pic>
        <p:nvPicPr>
          <p:cNvPr id="10" name="Picture 9" descr="the-kaba-02-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57" y="2411110"/>
            <a:ext cx="5549451" cy="4162088"/>
          </a:xfrm>
          <a:prstGeom prst="rect">
            <a:avLst/>
          </a:prstGeom>
        </p:spPr>
      </p:pic>
    </p:spTree>
    <p:extLst>
      <p:ext uri="{BB962C8B-B14F-4D97-AF65-F5344CB8AC3E}">
        <p14:creationId xmlns:p14="http://schemas.microsoft.com/office/powerpoint/2010/main" val="65334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3008313" cy="615950"/>
          </a:xfrm>
        </p:spPr>
        <p:txBody>
          <a:bodyPr>
            <a:normAutofit fontScale="90000"/>
          </a:bodyPr>
          <a:lstStyle/>
          <a:p>
            <a:r>
              <a:rPr lang="en-US" sz="4000" dirty="0" smtClean="0"/>
              <a:t>Teachings</a:t>
            </a:r>
            <a:endParaRPr lang="en-US" sz="4000" dirty="0"/>
          </a:p>
        </p:txBody>
      </p:sp>
      <p:sp>
        <p:nvSpPr>
          <p:cNvPr id="4" name="Text Placeholder 3"/>
          <p:cNvSpPr>
            <a:spLocks noGrp="1"/>
          </p:cNvSpPr>
          <p:nvPr>
            <p:ph type="body" sz="half" idx="2"/>
          </p:nvPr>
        </p:nvSpPr>
        <p:spPr>
          <a:xfrm>
            <a:off x="457200" y="761999"/>
            <a:ext cx="8122356" cy="5462543"/>
          </a:xfrm>
        </p:spPr>
        <p:txBody>
          <a:bodyPr>
            <a:normAutofit/>
          </a:bodyPr>
          <a:lstStyle/>
          <a:p>
            <a:pPr marL="285750" indent="-285750">
              <a:buFont typeface="Arial"/>
              <a:buChar char="•"/>
            </a:pPr>
            <a:r>
              <a:rPr lang="en-US" dirty="0"/>
              <a:t>Muslims do not have priests; they don’t believe they need a “middleman” between themselves and Allah (God).  </a:t>
            </a:r>
            <a:endParaRPr lang="en-US" dirty="0" smtClean="0"/>
          </a:p>
          <a:p>
            <a:pPr marL="285750" indent="-285750">
              <a:buFont typeface="Arial"/>
              <a:buChar char="•"/>
            </a:pPr>
            <a:r>
              <a:rPr lang="en-US" dirty="0" smtClean="0"/>
              <a:t>An </a:t>
            </a:r>
            <a:r>
              <a:rPr lang="en-US" b="1" dirty="0"/>
              <a:t>Imam </a:t>
            </a:r>
            <a:r>
              <a:rPr lang="en-US" dirty="0"/>
              <a:t>(i-mom) leads local prayer and takes care of the mosque. </a:t>
            </a:r>
            <a:endParaRPr lang="en-US" dirty="0" smtClean="0"/>
          </a:p>
          <a:p>
            <a:pPr marL="285750" indent="-285750">
              <a:buFont typeface="Arial"/>
              <a:buChar char="•"/>
            </a:pPr>
            <a:r>
              <a:rPr lang="en-US" dirty="0" smtClean="0"/>
              <a:t> </a:t>
            </a:r>
            <a:r>
              <a:rPr lang="en-US" dirty="0"/>
              <a:t>Similar to Christians, Muslims believe in </a:t>
            </a:r>
            <a:r>
              <a:rPr lang="en-US" dirty="0" smtClean="0"/>
              <a:t>afterlife.</a:t>
            </a:r>
            <a:r>
              <a:rPr lang="en-US" dirty="0"/>
              <a:t>  </a:t>
            </a:r>
          </a:p>
          <a:p>
            <a:pPr marL="285750" indent="-285750">
              <a:buFont typeface="Arial"/>
              <a:buChar char="•"/>
            </a:pPr>
            <a:r>
              <a:rPr lang="en-US" dirty="0" smtClean="0"/>
              <a:t>There </a:t>
            </a:r>
            <a:r>
              <a:rPr lang="en-US" dirty="0"/>
              <a:t>are 2 major denominations in Islam—Sunni (soon-ee) and Shi’a (she-ah). </a:t>
            </a:r>
            <a:endParaRPr lang="en-US" dirty="0" smtClean="0"/>
          </a:p>
          <a:p>
            <a:pPr marL="285750" indent="-285750">
              <a:buFont typeface="Arial"/>
              <a:buChar char="•"/>
            </a:pPr>
            <a:r>
              <a:rPr lang="en-US" dirty="0" smtClean="0"/>
              <a:t>Almost </a:t>
            </a:r>
            <a:r>
              <a:rPr lang="en-US" dirty="0"/>
              <a:t>90% of Muslims are </a:t>
            </a:r>
            <a:r>
              <a:rPr lang="en-US" dirty="0" smtClean="0"/>
              <a:t>Sunnis.</a:t>
            </a:r>
          </a:p>
          <a:p>
            <a:pPr marL="285750" indent="-285750">
              <a:buFont typeface="Arial"/>
              <a:buChar char="•"/>
            </a:pPr>
            <a:r>
              <a:rPr lang="en-US" dirty="0" smtClean="0"/>
              <a:t>The </a:t>
            </a:r>
            <a:r>
              <a:rPr lang="en-US" dirty="0"/>
              <a:t>Shi’a split from the Sunnis in 632 CE when Muhammad died.  They disagree about who should lead Islam and how they should be chosen</a:t>
            </a:r>
            <a:r>
              <a:rPr lang="en-US" dirty="0" smtClean="0"/>
              <a:t>.</a:t>
            </a:r>
          </a:p>
          <a:p>
            <a:pPr marL="285750" indent="-285750">
              <a:buFont typeface="Arial"/>
              <a:buChar char="•"/>
            </a:pPr>
            <a:r>
              <a:rPr lang="en-US" dirty="0"/>
              <a:t>Another very important part of Islam is the 5 Pillars of Islam—similar to the 10 Commandments of Judaism and Christianity.  </a:t>
            </a:r>
          </a:p>
          <a:p>
            <a:pPr marL="285750" indent="-285750">
              <a:buFont typeface="Arial"/>
              <a:buChar char="•"/>
            </a:pPr>
            <a:r>
              <a:rPr lang="en-US" dirty="0"/>
              <a:t>These are 5 things required of all believers of Islam.  They are:</a:t>
            </a:r>
            <a:endParaRPr lang="en-US" b="1" dirty="0"/>
          </a:p>
          <a:p>
            <a:r>
              <a:rPr lang="en-US" dirty="0"/>
              <a:t>1.  </a:t>
            </a:r>
            <a:r>
              <a:rPr lang="en-US" b="1" dirty="0"/>
              <a:t>Shahadah--</a:t>
            </a:r>
            <a:r>
              <a:rPr lang="en-US" dirty="0"/>
              <a:t>is a statement of belief in monotheism and accepting Muhammad as God's messenger.</a:t>
            </a:r>
          </a:p>
          <a:p>
            <a:r>
              <a:rPr lang="en-US" dirty="0"/>
              <a:t>2. </a:t>
            </a:r>
            <a:r>
              <a:rPr lang="en-US" b="1" dirty="0"/>
              <a:t>Salah--</a:t>
            </a:r>
            <a:r>
              <a:rPr lang="en-US" dirty="0"/>
              <a:t>the requirement to pray 5 times a day at dawn, noon, mid-afternoon, sunset, and night.</a:t>
            </a:r>
          </a:p>
          <a:p>
            <a:r>
              <a:rPr lang="en-US" dirty="0"/>
              <a:t>3. </a:t>
            </a:r>
            <a:r>
              <a:rPr lang="en-US" b="1" dirty="0"/>
              <a:t>Zakat--</a:t>
            </a:r>
            <a:r>
              <a:rPr lang="en-US" dirty="0"/>
              <a:t>is the practice of giving to charity; about 3 percent of your individual wealth.</a:t>
            </a:r>
          </a:p>
          <a:p>
            <a:r>
              <a:rPr lang="en-US" dirty="0"/>
              <a:t>4. </a:t>
            </a:r>
            <a:r>
              <a:rPr lang="en-US" b="1" dirty="0"/>
              <a:t>Sawm--</a:t>
            </a:r>
            <a:r>
              <a:rPr lang="en-US" dirty="0"/>
              <a:t>Muslims must abstain from food and drink from dawn to dusk during the month of Ramadan</a:t>
            </a:r>
          </a:p>
          <a:p>
            <a:r>
              <a:rPr lang="en-US" dirty="0"/>
              <a:t>5. </a:t>
            </a:r>
            <a:r>
              <a:rPr lang="en-US" b="1" dirty="0"/>
              <a:t>Hajj--</a:t>
            </a:r>
            <a:r>
              <a:rPr lang="en-US" dirty="0"/>
              <a:t>expectation to make a pilgrimage to Mecca at least once in their lifetime if they can afford it.</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335942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1800"/>
            <a:ext cx="9144000" cy="5973417"/>
          </a:xfrm>
          <a:prstGeom prst="rect">
            <a:avLst/>
          </a:prstGeom>
        </p:spPr>
      </p:pic>
    </p:spTree>
    <p:extLst>
      <p:ext uri="{BB962C8B-B14F-4D97-AF65-F5344CB8AC3E}">
        <p14:creationId xmlns:p14="http://schemas.microsoft.com/office/powerpoint/2010/main" val="274255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54699"/>
            <a:ext cx="7772400" cy="1362075"/>
          </a:xfrm>
        </p:spPr>
        <p:txBody>
          <a:bodyPr/>
          <a:lstStyle/>
          <a:p>
            <a:pPr algn="ctr"/>
            <a:r>
              <a:rPr lang="en-US" dirty="0" smtClean="0"/>
              <a:t>Hinduism</a:t>
            </a:r>
            <a:endParaRPr lang="en-US" dirty="0"/>
          </a:p>
        </p:txBody>
      </p:sp>
    </p:spTree>
    <p:extLst>
      <p:ext uri="{BB962C8B-B14F-4D97-AF65-F5344CB8AC3E}">
        <p14:creationId xmlns:p14="http://schemas.microsoft.com/office/powerpoint/2010/main" val="3404940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Hinduism</a:t>
            </a:r>
            <a:endParaRPr lang="en-US" sz="4000" dirty="0"/>
          </a:p>
        </p:txBody>
      </p:sp>
      <p:sp>
        <p:nvSpPr>
          <p:cNvPr id="4" name="Text Placeholder 3"/>
          <p:cNvSpPr>
            <a:spLocks noGrp="1"/>
          </p:cNvSpPr>
          <p:nvPr>
            <p:ph type="body" sz="half" idx="2"/>
          </p:nvPr>
        </p:nvSpPr>
        <p:spPr/>
        <p:txBody>
          <a:bodyPr/>
          <a:lstStyle/>
          <a:p>
            <a:pPr marL="285750" indent="-285750">
              <a:buFont typeface="Arial"/>
              <a:buChar char="•"/>
            </a:pPr>
            <a:r>
              <a:rPr lang="en-US" dirty="0" smtClean="0"/>
              <a:t>Hinduism </a:t>
            </a:r>
            <a:r>
              <a:rPr lang="en-US" dirty="0"/>
              <a:t>is considered to be the oldest “living” religion in the world, since it began at least four thousand years ago and people still follow it today.  </a:t>
            </a:r>
            <a:endParaRPr lang="en-US" dirty="0" smtClean="0"/>
          </a:p>
          <a:p>
            <a:pPr marL="285750" indent="-285750">
              <a:buFont typeface="Arial"/>
              <a:buChar char="•"/>
            </a:pPr>
            <a:r>
              <a:rPr lang="en-US" dirty="0" smtClean="0"/>
              <a:t>What </a:t>
            </a:r>
            <a:r>
              <a:rPr lang="en-US" dirty="0"/>
              <a:t>we call Hinduism is a huge collection of belief systems that have been influenced and changed over history. </a:t>
            </a:r>
            <a:endParaRPr lang="en-US" dirty="0" smtClean="0"/>
          </a:p>
          <a:p>
            <a:pPr marL="285750" indent="-285750">
              <a:buFont typeface="Arial"/>
              <a:buChar char="•"/>
            </a:pPr>
            <a:r>
              <a:rPr lang="en-US" dirty="0"/>
              <a:t>Hinduism is the third largest religion in the world, with about 1 billion followers world-wide, most of whom live in India.  </a:t>
            </a:r>
            <a:endParaRPr lang="en-US" dirty="0" smtClean="0"/>
          </a:p>
          <a:p>
            <a:pPr marL="285750" indent="-285750">
              <a:buFont typeface="Arial"/>
              <a:buChar char="•"/>
            </a:pPr>
            <a:r>
              <a:rPr lang="en-US" dirty="0" smtClean="0"/>
              <a:t>Hinduism </a:t>
            </a:r>
            <a:r>
              <a:rPr lang="en-US" dirty="0"/>
              <a:t>provided the belief structure for all other South Asian religions that followed such as Buddhism, Sikhism, and Jainism. Just as Judaism provided the structure for Christianity and Islam.</a:t>
            </a:r>
          </a:p>
        </p:txBody>
      </p:sp>
      <p:pic>
        <p:nvPicPr>
          <p:cNvPr id="7" name="Content Placeholder 6"/>
          <p:cNvPicPr>
            <a:picLocks noGrp="1" noChangeAspect="1"/>
          </p:cNvPicPr>
          <p:nvPr>
            <p:ph idx="1"/>
          </p:nvPr>
        </p:nvPicPr>
        <p:blipFill>
          <a:blip r:embed="rId2"/>
          <a:srcRect t="13143" b="13143"/>
          <a:stretch>
            <a:fillRect/>
          </a:stretch>
        </p:blipFill>
        <p:spPr/>
      </p:pic>
    </p:spTree>
    <p:extLst>
      <p:ext uri="{BB962C8B-B14F-4D97-AF65-F5344CB8AC3E}">
        <p14:creationId xmlns:p14="http://schemas.microsoft.com/office/powerpoint/2010/main" val="259166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People</a:t>
            </a:r>
            <a:endParaRPr lang="en-US" sz="4000" dirty="0"/>
          </a:p>
        </p:txBody>
      </p:sp>
      <p:pic>
        <p:nvPicPr>
          <p:cNvPr id="5" name="Content Placeholder 4" descr="hindu_gods.jpg"/>
          <p:cNvPicPr>
            <a:picLocks noGrp="1" noChangeAspect="1"/>
          </p:cNvPicPr>
          <p:nvPr>
            <p:ph idx="1"/>
          </p:nvPr>
        </p:nvPicPr>
        <p:blipFill>
          <a:blip r:embed="rId2">
            <a:extLst>
              <a:ext uri="{28A0092B-C50C-407E-A947-70E740481C1C}">
                <a14:useLocalDpi xmlns:a14="http://schemas.microsoft.com/office/drawing/2010/main" val="0"/>
              </a:ext>
            </a:extLst>
          </a:blip>
          <a:srcRect t="7061" b="7061"/>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Unlike most other major religions, Hinduism has no single founder like Jesus or Mohammad or a central leader like the Pope—because of this, people worship in VERY different ways.</a:t>
            </a:r>
          </a:p>
        </p:txBody>
      </p:sp>
    </p:spTree>
    <p:extLst>
      <p:ext uri="{BB962C8B-B14F-4D97-AF65-F5344CB8AC3E}">
        <p14:creationId xmlns:p14="http://schemas.microsoft.com/office/powerpoint/2010/main" val="278484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636266" cy="641805"/>
          </a:xfrm>
        </p:spPr>
        <p:txBody>
          <a:bodyPr>
            <a:noAutofit/>
          </a:bodyPr>
          <a:lstStyle/>
          <a:p>
            <a:r>
              <a:rPr lang="en-US" sz="4000" dirty="0" smtClean="0"/>
              <a:t>Place of Worship</a:t>
            </a:r>
            <a:endParaRPr lang="en-US" sz="4000" dirty="0"/>
          </a:p>
        </p:txBody>
      </p:sp>
      <p:sp>
        <p:nvSpPr>
          <p:cNvPr id="4" name="Text Placeholder 3"/>
          <p:cNvSpPr>
            <a:spLocks noGrp="1"/>
          </p:cNvSpPr>
          <p:nvPr>
            <p:ph type="body" sz="half" idx="2"/>
          </p:nvPr>
        </p:nvSpPr>
        <p:spPr>
          <a:xfrm>
            <a:off x="457200" y="914855"/>
            <a:ext cx="7954529" cy="1964884"/>
          </a:xfrm>
        </p:spPr>
        <p:txBody>
          <a:bodyPr/>
          <a:lstStyle/>
          <a:p>
            <a:pPr marL="285750" indent="-285750">
              <a:buFont typeface="Arial"/>
              <a:buChar char="•"/>
            </a:pPr>
            <a:r>
              <a:rPr lang="en-US" dirty="0"/>
              <a:t>Daily worship in Hinduism usually takes place in three different </a:t>
            </a:r>
            <a:r>
              <a:rPr lang="en-US" dirty="0" smtClean="0"/>
              <a:t>places.</a:t>
            </a:r>
          </a:p>
          <a:p>
            <a:pPr marL="285750" indent="-285750">
              <a:buFont typeface="Arial"/>
              <a:buChar char="•"/>
            </a:pPr>
            <a:r>
              <a:rPr lang="en-US" dirty="0"/>
              <a:t>I</a:t>
            </a:r>
            <a:r>
              <a:rPr lang="en-US" dirty="0" smtClean="0"/>
              <a:t>n </a:t>
            </a:r>
            <a:r>
              <a:rPr lang="en-US" dirty="0"/>
              <a:t>the home, in a temple, and/or at a street-side or road-side </a:t>
            </a:r>
            <a:r>
              <a:rPr lang="en-US" dirty="0" smtClean="0"/>
              <a:t>shrine.</a:t>
            </a:r>
          </a:p>
          <a:p>
            <a:pPr marL="285750" indent="-285750">
              <a:buFont typeface="Arial"/>
              <a:buChar char="•"/>
            </a:pPr>
            <a:r>
              <a:rPr lang="en-US" dirty="0" smtClean="0"/>
              <a:t>Most </a:t>
            </a:r>
            <a:r>
              <a:rPr lang="en-US" dirty="0"/>
              <a:t>Hindu households have a small shrine to the gods important to that house. A nearby temple to a god or goddess is usually the focus of regular worship but a grander cathedral-like, temple may be visited on special occasions. </a:t>
            </a:r>
          </a:p>
        </p:txBody>
      </p:sp>
      <p:pic>
        <p:nvPicPr>
          <p:cNvPr id="5" name="Picture 4" descr="krish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32" y="2695027"/>
            <a:ext cx="8790935" cy="3613377"/>
          </a:xfrm>
          <a:prstGeom prst="rect">
            <a:avLst/>
          </a:prstGeom>
        </p:spPr>
      </p:pic>
    </p:spTree>
    <p:extLst>
      <p:ext uri="{BB962C8B-B14F-4D97-AF65-F5344CB8AC3E}">
        <p14:creationId xmlns:p14="http://schemas.microsoft.com/office/powerpoint/2010/main" val="259719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12-13 at 12.0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675" y="64324"/>
            <a:ext cx="6086068" cy="6549138"/>
          </a:xfrm>
          <a:prstGeom prst="rect">
            <a:avLst/>
          </a:prstGeom>
        </p:spPr>
      </p:pic>
    </p:spTree>
    <p:extLst>
      <p:ext uri="{BB962C8B-B14F-4D97-AF65-F5344CB8AC3E}">
        <p14:creationId xmlns:p14="http://schemas.microsoft.com/office/powerpoint/2010/main" val="11586886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9464"/>
          </a:xfrm>
        </p:spPr>
        <p:txBody>
          <a:bodyPr>
            <a:normAutofit fontScale="90000"/>
          </a:bodyPr>
          <a:lstStyle/>
          <a:p>
            <a:r>
              <a:rPr lang="en-US" sz="4000" dirty="0" smtClean="0"/>
              <a:t>Teachings</a:t>
            </a:r>
            <a:endParaRPr lang="en-US" sz="4000" dirty="0"/>
          </a:p>
        </p:txBody>
      </p:sp>
      <p:sp>
        <p:nvSpPr>
          <p:cNvPr id="4" name="Text Placeholder 3"/>
          <p:cNvSpPr>
            <a:spLocks noGrp="1"/>
          </p:cNvSpPr>
          <p:nvPr>
            <p:ph type="body" sz="half" idx="2"/>
          </p:nvPr>
        </p:nvSpPr>
        <p:spPr>
          <a:xfrm>
            <a:off x="457200" y="842515"/>
            <a:ext cx="7992120" cy="5356878"/>
          </a:xfrm>
        </p:spPr>
        <p:txBody>
          <a:bodyPr>
            <a:normAutofit/>
          </a:bodyPr>
          <a:lstStyle/>
          <a:p>
            <a:pPr marL="285750" indent="-285750">
              <a:buFont typeface="Arial"/>
              <a:buChar char="•"/>
            </a:pPr>
            <a:r>
              <a:rPr lang="en-US" dirty="0"/>
              <a:t>Most Hindus believe in one supreme spirit called </a:t>
            </a:r>
            <a:r>
              <a:rPr lang="en-US" dirty="0" smtClean="0"/>
              <a:t>Brahman</a:t>
            </a:r>
            <a:r>
              <a:rPr lang="en-US" dirty="0"/>
              <a:t>.  Hindus believe God is all things in the world—not just a spirit in the sky.  </a:t>
            </a:r>
            <a:endParaRPr lang="en-US" dirty="0" smtClean="0"/>
          </a:p>
          <a:p>
            <a:pPr marL="285750" indent="-285750">
              <a:buFont typeface="Arial"/>
              <a:buChar char="•"/>
            </a:pPr>
            <a:r>
              <a:rPr lang="en-US" dirty="0" smtClean="0"/>
              <a:t>Brahman </a:t>
            </a:r>
            <a:r>
              <a:rPr lang="en-US" dirty="0"/>
              <a:t>does not just exist; it IS existence.  </a:t>
            </a:r>
            <a:endParaRPr lang="en-US" dirty="0" smtClean="0"/>
          </a:p>
          <a:p>
            <a:pPr marL="285750" indent="-285750">
              <a:buFont typeface="Arial"/>
              <a:buChar char="•"/>
            </a:pPr>
            <a:r>
              <a:rPr lang="en-US" dirty="0" smtClean="0"/>
              <a:t>Brahman </a:t>
            </a:r>
            <a:r>
              <a:rPr lang="en-US" dirty="0"/>
              <a:t>can be worshiped in many forms, such as other “gods” such as Vishnu, Shiva, Ganesh or </a:t>
            </a:r>
            <a:r>
              <a:rPr lang="en-US" dirty="0" smtClean="0"/>
              <a:t>Krishna</a:t>
            </a:r>
            <a:r>
              <a:rPr lang="en-US" dirty="0"/>
              <a:t>, so many people think Hindus worship many gods, but actually all other gods represent Brahman in different forms. </a:t>
            </a:r>
            <a:endParaRPr lang="en-US" dirty="0" smtClean="0"/>
          </a:p>
          <a:p>
            <a:pPr marL="285750" indent="-285750">
              <a:buFont typeface="Arial"/>
              <a:buChar char="•"/>
            </a:pPr>
            <a:r>
              <a:rPr lang="en-US" dirty="0"/>
              <a:t>Most Hindus believe in </a:t>
            </a:r>
            <a:r>
              <a:rPr lang="en-US" b="1" dirty="0"/>
              <a:t>reincarnation</a:t>
            </a:r>
            <a:r>
              <a:rPr lang="en-US" dirty="0"/>
              <a:t> (rebirth of the soul)—the belief that when the body dies, the spirit is reincarnated (reborn) into a new form</a:t>
            </a:r>
            <a:r>
              <a:rPr lang="en-US" dirty="0" smtClean="0"/>
              <a:t>.</a:t>
            </a:r>
          </a:p>
          <a:p>
            <a:pPr marL="285750" indent="-285750">
              <a:buFont typeface="Arial"/>
              <a:buChar char="•"/>
            </a:pPr>
            <a:r>
              <a:rPr lang="en-US" dirty="0"/>
              <a:t>The soul may be reborn in many different forms such as another human or an insect.  </a:t>
            </a:r>
            <a:endParaRPr lang="en-US" dirty="0" smtClean="0"/>
          </a:p>
          <a:p>
            <a:pPr marL="285750" indent="-285750">
              <a:buFont typeface="Arial"/>
              <a:buChar char="•"/>
            </a:pPr>
            <a:r>
              <a:rPr lang="en-US" dirty="0" smtClean="0"/>
              <a:t>What </a:t>
            </a:r>
            <a:r>
              <a:rPr lang="en-US" dirty="0"/>
              <a:t>they are reborn as depends on their </a:t>
            </a:r>
            <a:r>
              <a:rPr lang="en-US" b="1" dirty="0"/>
              <a:t>karma.  </a:t>
            </a:r>
            <a:endParaRPr lang="en-US" b="1" dirty="0" smtClean="0"/>
          </a:p>
          <a:p>
            <a:pPr marL="285750" indent="-285750">
              <a:buFont typeface="Arial"/>
              <a:buChar char="•"/>
            </a:pPr>
            <a:r>
              <a:rPr lang="en-US" dirty="0" smtClean="0"/>
              <a:t>Karma </a:t>
            </a:r>
            <a:r>
              <a:rPr lang="en-US" dirty="0"/>
              <a:t>is the belief that everything that people do in life determines what will happen to them in the future. </a:t>
            </a:r>
            <a:endParaRPr lang="en-US" dirty="0" smtClean="0"/>
          </a:p>
          <a:p>
            <a:pPr marL="285750" indent="-285750">
              <a:buFont typeface="Arial"/>
              <a:buChar char="•"/>
            </a:pPr>
            <a:r>
              <a:rPr lang="en-US" dirty="0" smtClean="0"/>
              <a:t> </a:t>
            </a:r>
            <a:r>
              <a:rPr lang="en-US" dirty="0"/>
              <a:t>If a person follows the </a:t>
            </a:r>
            <a:r>
              <a:rPr lang="en-US" b="1" dirty="0" smtClean="0"/>
              <a:t>dharma</a:t>
            </a:r>
            <a:r>
              <a:rPr lang="en-US" dirty="0"/>
              <a:t> </a:t>
            </a:r>
            <a:r>
              <a:rPr lang="en-US" dirty="0" smtClean="0"/>
              <a:t>(</a:t>
            </a:r>
            <a:r>
              <a:rPr lang="en-US" dirty="0"/>
              <a:t>a life path of truth, duty, religion and good </a:t>
            </a:r>
            <a:r>
              <a:rPr lang="en-US" dirty="0" smtClean="0"/>
              <a:t>behavior) </a:t>
            </a:r>
            <a:r>
              <a:rPr lang="en-US" dirty="0"/>
              <a:t>he or she can expect to be reincarnated into a higher form in their next life, or have good luck in the </a:t>
            </a:r>
            <a:r>
              <a:rPr lang="en-US" dirty="0" smtClean="0"/>
              <a:t>future.</a:t>
            </a:r>
          </a:p>
          <a:p>
            <a:pPr marL="285750" indent="-285750">
              <a:buFont typeface="Arial"/>
              <a:buChar char="•"/>
            </a:pPr>
            <a:r>
              <a:rPr lang="en-US" dirty="0"/>
              <a:t>The ultimate goal for Hindus is to end their reincarnation cycle and reach </a:t>
            </a:r>
            <a:r>
              <a:rPr lang="en-US" b="1" dirty="0" smtClean="0"/>
              <a:t>Moksha</a:t>
            </a:r>
            <a:r>
              <a:rPr lang="en-US" dirty="0"/>
              <a:t>.  Moksha is a “one-ness” with </a:t>
            </a:r>
            <a:r>
              <a:rPr lang="en-US" dirty="0" smtClean="0"/>
              <a:t>God.</a:t>
            </a:r>
          </a:p>
          <a:p>
            <a:pPr marL="285750" indent="-285750">
              <a:buFont typeface="Arial"/>
              <a:buChar char="•"/>
            </a:pPr>
            <a:r>
              <a:rPr lang="en-US" dirty="0"/>
              <a:t>T</a:t>
            </a:r>
            <a:r>
              <a:rPr lang="en-US" dirty="0" smtClean="0"/>
              <a:t>o </a:t>
            </a:r>
            <a:r>
              <a:rPr lang="en-US" dirty="0"/>
              <a:t>followers of Hinduism some water is sacred.  The river Ganges in northern India is Hinduism's most holy river.  Hindu's personify the Ganges River with the goddess Gaṅgā.  They believe that bathing in the Ganges helps to wash away sin and move toward Moksha.  When most Hindu's die, they cremate (burn) the body. Sometimes the ashes are put into the Ganges. </a:t>
            </a:r>
          </a:p>
        </p:txBody>
      </p:sp>
    </p:spTree>
    <p:extLst>
      <p:ext uri="{BB962C8B-B14F-4D97-AF65-F5344CB8AC3E}">
        <p14:creationId xmlns:p14="http://schemas.microsoft.com/office/powerpoint/2010/main" val="62997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141516" cy="628151"/>
          </a:xfrm>
        </p:spPr>
        <p:txBody>
          <a:bodyPr>
            <a:normAutofit fontScale="90000"/>
          </a:bodyPr>
          <a:lstStyle/>
          <a:p>
            <a:r>
              <a:rPr lang="en-US" sz="4000" dirty="0" smtClean="0"/>
              <a:t>Holidays and Celebrations</a:t>
            </a:r>
            <a:endParaRPr lang="en-US" sz="4000" dirty="0"/>
          </a:p>
        </p:txBody>
      </p:sp>
      <p:pic>
        <p:nvPicPr>
          <p:cNvPr id="5" name="Content Placeholder 4" descr="Festival_of_Colors_at_the_Krishna_Temple_near_Spanish_Fork,_Utah_2012.jpg"/>
          <p:cNvPicPr>
            <a:picLocks noGrp="1" noChangeAspect="1"/>
          </p:cNvPicPr>
          <p:nvPr>
            <p:ph idx="1"/>
          </p:nvPr>
        </p:nvPicPr>
        <p:blipFill>
          <a:blip r:embed="rId2">
            <a:extLst>
              <a:ext uri="{28A0092B-C50C-407E-A947-70E740481C1C}">
                <a14:useLocalDpi xmlns:a14="http://schemas.microsoft.com/office/drawing/2010/main" val="0"/>
              </a:ext>
            </a:extLst>
          </a:blip>
          <a:srcRect t="-64503" b="-64503"/>
          <a:stretch>
            <a:fillRect/>
          </a:stretch>
        </p:blipFill>
        <p:spPr>
          <a:xfrm>
            <a:off x="1799847" y="1701150"/>
            <a:ext cx="6011044" cy="6882833"/>
          </a:xfrm>
        </p:spPr>
      </p:pic>
      <p:sp>
        <p:nvSpPr>
          <p:cNvPr id="4" name="Text Placeholder 3"/>
          <p:cNvSpPr>
            <a:spLocks noGrp="1"/>
          </p:cNvSpPr>
          <p:nvPr>
            <p:ph type="body" sz="half" idx="2"/>
          </p:nvPr>
        </p:nvSpPr>
        <p:spPr>
          <a:xfrm>
            <a:off x="457200" y="916227"/>
            <a:ext cx="8159360" cy="2756848"/>
          </a:xfrm>
        </p:spPr>
        <p:txBody>
          <a:bodyPr>
            <a:normAutofit lnSpcReduction="10000"/>
          </a:bodyPr>
          <a:lstStyle/>
          <a:p>
            <a:r>
              <a:rPr lang="en-US" dirty="0"/>
              <a:t>Major festivals likely to be observed by most Hindus are: </a:t>
            </a:r>
          </a:p>
          <a:p>
            <a:pPr marL="285750" indent="-285750">
              <a:buFont typeface="Arial"/>
              <a:buChar char="•"/>
            </a:pPr>
            <a:r>
              <a:rPr lang="en-US" b="1" dirty="0" smtClean="0"/>
              <a:t>Holi</a:t>
            </a:r>
            <a:r>
              <a:rPr lang="en-US" dirty="0" smtClean="0"/>
              <a:t>- </a:t>
            </a:r>
            <a:r>
              <a:rPr lang="en-US" dirty="0"/>
              <a:t>festival of colors and spring (February-March) </a:t>
            </a:r>
          </a:p>
          <a:p>
            <a:pPr marL="285750" indent="-285750">
              <a:buFont typeface="Arial"/>
              <a:buChar char="•"/>
            </a:pPr>
            <a:r>
              <a:rPr lang="en-US" b="1" dirty="0"/>
              <a:t>Mahashivaratri (Shiva Ratri)</a:t>
            </a:r>
            <a:r>
              <a:rPr lang="en-US" dirty="0"/>
              <a:t> - night sacred to Shiva (February-March) </a:t>
            </a:r>
          </a:p>
          <a:p>
            <a:pPr marL="285750" indent="-285750">
              <a:buFont typeface="Arial"/>
              <a:buChar char="•"/>
            </a:pPr>
            <a:r>
              <a:rPr lang="en-US" b="1" dirty="0"/>
              <a:t>Rama Navami</a:t>
            </a:r>
            <a:r>
              <a:rPr lang="en-US" dirty="0"/>
              <a:t> - birthday of Lord Rama (April)</a:t>
            </a:r>
          </a:p>
          <a:p>
            <a:pPr marL="285750" indent="-285750">
              <a:buFont typeface="Arial"/>
              <a:buChar char="•"/>
            </a:pPr>
            <a:r>
              <a:rPr lang="en-US" b="1" dirty="0"/>
              <a:t>Krishna Jayanti</a:t>
            </a:r>
            <a:r>
              <a:rPr lang="en-US" dirty="0"/>
              <a:t> - birthday of Lord Krishna (July-August)</a:t>
            </a:r>
          </a:p>
          <a:p>
            <a:pPr marL="285750" indent="-285750">
              <a:buFont typeface="Arial"/>
              <a:buChar char="•"/>
            </a:pPr>
            <a:r>
              <a:rPr lang="en-US" b="1" dirty="0"/>
              <a:t>Raksābandhana</a:t>
            </a:r>
            <a:r>
              <a:rPr lang="en-US" dirty="0"/>
              <a:t> - renewing bonds between brothers and sisters (July-August) </a:t>
            </a:r>
          </a:p>
          <a:p>
            <a:pPr marL="285750" indent="-285750">
              <a:buFont typeface="Arial"/>
              <a:buChar char="•"/>
            </a:pPr>
            <a:r>
              <a:rPr lang="en-US" b="1" dirty="0"/>
              <a:t>Kumbh Mela</a:t>
            </a:r>
            <a:r>
              <a:rPr lang="en-US" dirty="0"/>
              <a:t> - pilgrimage every 12 years to four cities in India (July-August; last one 2003) </a:t>
            </a:r>
          </a:p>
          <a:p>
            <a:pPr marL="285750" indent="-285750">
              <a:buFont typeface="Arial"/>
              <a:buChar char="•"/>
            </a:pPr>
            <a:r>
              <a:rPr lang="en-US" b="1" dirty="0"/>
              <a:t>Ganesha-Chaturthi (Ganesha Utsava)</a:t>
            </a:r>
            <a:r>
              <a:rPr lang="en-US" dirty="0"/>
              <a:t> - festival of Ganesh (August-September) </a:t>
            </a:r>
          </a:p>
          <a:p>
            <a:pPr marL="285750" indent="-285750">
              <a:buFont typeface="Arial"/>
              <a:buChar char="•"/>
            </a:pPr>
            <a:r>
              <a:rPr lang="en-US" b="1" dirty="0"/>
              <a:t>Dassera</a:t>
            </a:r>
            <a:r>
              <a:rPr lang="en-US" dirty="0"/>
              <a:t> - victory of Rama over demon king Ravana (September-October)</a:t>
            </a:r>
          </a:p>
          <a:p>
            <a:pPr marL="285750" indent="-285750">
              <a:buFont typeface="Arial"/>
              <a:buChar char="•"/>
            </a:pPr>
            <a:r>
              <a:rPr lang="en-US" b="1" dirty="0"/>
              <a:t>Navaratri</a:t>
            </a:r>
            <a:r>
              <a:rPr lang="en-US" dirty="0"/>
              <a:t> - festival of Shakti (in Bengal) or Rama's victory over Ravana (South India) (September-October)</a:t>
            </a:r>
          </a:p>
          <a:p>
            <a:pPr marL="285750" indent="-285750">
              <a:buFont typeface="Arial"/>
              <a:buChar char="•"/>
            </a:pPr>
            <a:r>
              <a:rPr lang="en-US" b="1" dirty="0" smtClean="0"/>
              <a:t>Diwali</a:t>
            </a:r>
            <a:r>
              <a:rPr lang="en-US" dirty="0" smtClean="0"/>
              <a:t>- </a:t>
            </a:r>
            <a:r>
              <a:rPr lang="en-US" dirty="0"/>
              <a:t>festival of lights and Laksmi (September-October) </a:t>
            </a:r>
          </a:p>
          <a:p>
            <a:endParaRPr lang="en-US" dirty="0"/>
          </a:p>
        </p:txBody>
      </p:sp>
    </p:spTree>
    <p:extLst>
      <p:ext uri="{BB962C8B-B14F-4D97-AF65-F5344CB8AC3E}">
        <p14:creationId xmlns:p14="http://schemas.microsoft.com/office/powerpoint/2010/main" val="3303003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038600" cy="1143000"/>
          </a:xfrm>
        </p:spPr>
        <p:txBody>
          <a:bodyPr/>
          <a:lstStyle/>
          <a:p>
            <a:r>
              <a:rPr lang="en-US" dirty="0" smtClean="0"/>
              <a:t>Reincarnation</a:t>
            </a:r>
            <a:endParaRPr lang="en-US" dirty="0"/>
          </a:p>
        </p:txBody>
      </p:sp>
      <p:pic>
        <p:nvPicPr>
          <p:cNvPr id="8" name="Content Placeholder 7"/>
          <p:cNvPicPr>
            <a:picLocks noGrp="1" noChangeAspect="1"/>
          </p:cNvPicPr>
          <p:nvPr>
            <p:ph sz="half" idx="1"/>
          </p:nvPr>
        </p:nvPicPr>
        <p:blipFill>
          <a:blip r:embed="rId2"/>
          <a:srcRect t="9504" b="9504"/>
          <a:stretch>
            <a:fillRect/>
          </a:stretch>
        </p:blipFill>
        <p:spPr/>
      </p:pic>
      <p:pic>
        <p:nvPicPr>
          <p:cNvPr id="9" name="Content Placeholder 8"/>
          <p:cNvPicPr>
            <a:picLocks noGrp="1" noChangeAspect="1"/>
          </p:cNvPicPr>
          <p:nvPr>
            <p:ph sz="half" idx="2"/>
          </p:nvPr>
        </p:nvPicPr>
        <p:blipFill>
          <a:blip r:embed="rId3"/>
          <a:srcRect l="24677" r="24677"/>
          <a:stretch>
            <a:fillRect/>
          </a:stretch>
        </p:blipFill>
        <p:spPr/>
      </p:pic>
      <p:sp>
        <p:nvSpPr>
          <p:cNvPr id="10" name="TextBox 9"/>
          <p:cNvSpPr txBox="1"/>
          <p:nvPr/>
        </p:nvSpPr>
        <p:spPr>
          <a:xfrm>
            <a:off x="4648200" y="274638"/>
            <a:ext cx="4038600" cy="1323439"/>
          </a:xfrm>
          <a:prstGeom prst="rect">
            <a:avLst/>
          </a:prstGeom>
          <a:noFill/>
        </p:spPr>
        <p:txBody>
          <a:bodyPr wrap="square" rtlCol="0">
            <a:spAutoFit/>
          </a:bodyPr>
          <a:lstStyle/>
          <a:p>
            <a:r>
              <a:rPr lang="en-US" sz="4000" dirty="0" smtClean="0"/>
              <a:t>Bathing in the Ganges River </a:t>
            </a:r>
            <a:endParaRPr lang="en-US" sz="4000" dirty="0"/>
          </a:p>
        </p:txBody>
      </p:sp>
    </p:spTree>
    <p:extLst>
      <p:ext uri="{BB962C8B-B14F-4D97-AF65-F5344CB8AC3E}">
        <p14:creationId xmlns:p14="http://schemas.microsoft.com/office/powerpoint/2010/main" val="210240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54699"/>
            <a:ext cx="7772400" cy="1362075"/>
          </a:xfrm>
        </p:spPr>
        <p:txBody>
          <a:bodyPr/>
          <a:lstStyle/>
          <a:p>
            <a:pPr algn="ctr"/>
            <a:r>
              <a:rPr lang="en-US" dirty="0" smtClean="0"/>
              <a:t>Buddhism</a:t>
            </a:r>
            <a:endParaRPr lang="en-US" dirty="0"/>
          </a:p>
        </p:txBody>
      </p:sp>
    </p:spTree>
    <p:extLst>
      <p:ext uri="{BB962C8B-B14F-4D97-AF65-F5344CB8AC3E}">
        <p14:creationId xmlns:p14="http://schemas.microsoft.com/office/powerpoint/2010/main" val="124450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Buddhism</a:t>
            </a:r>
            <a:endParaRPr lang="en-US" sz="4000" dirty="0"/>
          </a:p>
        </p:txBody>
      </p:sp>
      <p:pic>
        <p:nvPicPr>
          <p:cNvPr id="5" name="Content Placeholder 4"/>
          <p:cNvPicPr>
            <a:picLocks noGrp="1" noChangeAspect="1"/>
          </p:cNvPicPr>
          <p:nvPr>
            <p:ph idx="1"/>
          </p:nvPr>
        </p:nvPicPr>
        <p:blipFill>
          <a:blip r:embed="rId2"/>
          <a:srcRect t="9669" b="9669"/>
          <a:stretch>
            <a:fillRect/>
          </a:stretch>
        </p:blipFill>
        <p:spPr/>
      </p:pic>
      <p:sp>
        <p:nvSpPr>
          <p:cNvPr id="4" name="Text Placeholder 3"/>
          <p:cNvSpPr>
            <a:spLocks noGrp="1"/>
          </p:cNvSpPr>
          <p:nvPr>
            <p:ph type="body" sz="half" idx="2"/>
          </p:nvPr>
        </p:nvSpPr>
        <p:spPr/>
        <p:txBody>
          <a:bodyPr>
            <a:normAutofit fontScale="92500" lnSpcReduction="10000"/>
          </a:bodyPr>
          <a:lstStyle/>
          <a:p>
            <a:pPr marL="285750" indent="-285750">
              <a:buFont typeface="Arial"/>
              <a:buChar char="•"/>
            </a:pPr>
            <a:r>
              <a:rPr lang="en-US" dirty="0"/>
              <a:t>With as many as 500 million followers, Buddhism is the 4</a:t>
            </a:r>
            <a:r>
              <a:rPr lang="en-US" baseline="30000" dirty="0"/>
              <a:t>th</a:t>
            </a:r>
            <a:r>
              <a:rPr lang="en-US" dirty="0"/>
              <a:t> largest religion in the </a:t>
            </a:r>
            <a:r>
              <a:rPr lang="en-US" dirty="0" smtClean="0"/>
              <a:t>world</a:t>
            </a:r>
          </a:p>
          <a:p>
            <a:pPr marL="285750" indent="-285750">
              <a:buFont typeface="Arial"/>
              <a:buChar char="•"/>
            </a:pPr>
            <a:r>
              <a:rPr lang="en-US" dirty="0"/>
              <a:t>Buddhism focuses on the teachings of Siddhartha </a:t>
            </a:r>
            <a:r>
              <a:rPr lang="en-US" dirty="0" smtClean="0"/>
              <a:t>Gautama.</a:t>
            </a:r>
          </a:p>
          <a:p>
            <a:pPr marL="285750" indent="-285750">
              <a:buFont typeface="Arial"/>
              <a:buChar char="•"/>
            </a:pPr>
            <a:r>
              <a:rPr lang="en-US" dirty="0"/>
              <a:t>Buddhism is a religion that is not based on the idea of God—it’s more of a way of life, so it is actually a philosophy, but most people still call Buddhism a </a:t>
            </a:r>
            <a:r>
              <a:rPr lang="en-US" dirty="0" smtClean="0"/>
              <a:t>religion</a:t>
            </a:r>
          </a:p>
          <a:p>
            <a:pPr marL="285750" indent="-285750">
              <a:buFont typeface="Arial"/>
              <a:buChar char="•"/>
            </a:pPr>
            <a:r>
              <a:rPr lang="en-US" dirty="0"/>
              <a:t>A “Buddha” is a person who discovers the true understanding of life through years of spiritual investigation and studying using meditation. </a:t>
            </a:r>
            <a:endParaRPr lang="en-US" dirty="0" smtClean="0"/>
          </a:p>
          <a:p>
            <a:pPr marL="285750" indent="-285750">
              <a:buFont typeface="Arial"/>
              <a:buChar char="•"/>
            </a:pPr>
            <a:r>
              <a:rPr lang="en-US" dirty="0" smtClean="0"/>
              <a:t>There </a:t>
            </a:r>
            <a:r>
              <a:rPr lang="en-US" dirty="0"/>
              <a:t>have been several </a:t>
            </a:r>
            <a:r>
              <a:rPr lang="en-US" dirty="0" err="1"/>
              <a:t>Buddhas</a:t>
            </a:r>
            <a:r>
              <a:rPr lang="en-US" dirty="0"/>
              <a:t>, but Siddhartha was THE Buddha. </a:t>
            </a:r>
            <a:endParaRPr lang="en-US" dirty="0" smtClean="0"/>
          </a:p>
          <a:p>
            <a:pPr marL="285750" indent="-285750">
              <a:buFont typeface="Arial"/>
              <a:buChar char="•"/>
            </a:pPr>
            <a:r>
              <a:rPr lang="en-US" dirty="0" smtClean="0"/>
              <a:t>Buddhists </a:t>
            </a:r>
            <a:r>
              <a:rPr lang="en-US" dirty="0"/>
              <a:t>respect all life and encourage nonviolence and kindness. </a:t>
            </a:r>
            <a:endParaRPr lang="en-US" dirty="0" smtClean="0"/>
          </a:p>
          <a:p>
            <a:pPr marL="285750" indent="-285750">
              <a:buFont typeface="Arial"/>
              <a:buChar char="•"/>
            </a:pPr>
            <a:r>
              <a:rPr lang="en-US" dirty="0" smtClean="0"/>
              <a:t>Buddhism </a:t>
            </a:r>
            <a:r>
              <a:rPr lang="en-US" dirty="0"/>
              <a:t>encourages its followers to reach </a:t>
            </a:r>
            <a:r>
              <a:rPr lang="en-US" b="1" dirty="0" smtClean="0"/>
              <a:t>enlightenment</a:t>
            </a:r>
            <a:r>
              <a:rPr lang="en-US" dirty="0" smtClean="0"/>
              <a:t> which is an understanding </a:t>
            </a:r>
            <a:r>
              <a:rPr lang="en-US" dirty="0"/>
              <a:t>the true meaning of life and truth about the world.   </a:t>
            </a:r>
            <a:endParaRPr lang="en-US" dirty="0" smtClean="0"/>
          </a:p>
        </p:txBody>
      </p:sp>
    </p:spTree>
    <p:extLst>
      <p:ext uri="{BB962C8B-B14F-4D97-AF65-F5344CB8AC3E}">
        <p14:creationId xmlns:p14="http://schemas.microsoft.com/office/powerpoint/2010/main" val="2209505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People of Buddhism</a:t>
            </a:r>
            <a:endParaRPr lang="en-US" sz="4000" dirty="0"/>
          </a:p>
        </p:txBody>
      </p:sp>
      <p:pic>
        <p:nvPicPr>
          <p:cNvPr id="5" name="Content Placeholder 4"/>
          <p:cNvPicPr>
            <a:picLocks noGrp="1" noChangeAspect="1"/>
          </p:cNvPicPr>
          <p:nvPr>
            <p:ph idx="1"/>
          </p:nvPr>
        </p:nvPicPr>
        <p:blipFill>
          <a:blip r:embed="rId2"/>
          <a:srcRect t="9669" b="9669"/>
          <a:stretch>
            <a:fill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a:t>Buddhism focuses on the teachings of Siddhartha Gautama.</a:t>
            </a:r>
          </a:p>
          <a:p>
            <a:pPr marL="285750" indent="-285750">
              <a:buFont typeface="Arial"/>
              <a:buChar char="•"/>
            </a:pPr>
            <a:r>
              <a:rPr lang="en-US" dirty="0"/>
              <a:t>Siddhartha was born a Hindu, but had a difficult time believing the teachings because of all of the suffering he saw in the world. </a:t>
            </a:r>
          </a:p>
          <a:p>
            <a:pPr marL="285750" indent="-285750">
              <a:buFont typeface="Arial"/>
              <a:buChar char="•"/>
            </a:pPr>
            <a:r>
              <a:rPr lang="en-US" dirty="0"/>
              <a:t>Siddhartha was born a wealthy prince, but gave up everything to find a true understanding of the world. </a:t>
            </a:r>
          </a:p>
          <a:p>
            <a:pPr marL="285750" indent="-285750">
              <a:buFont typeface="Arial"/>
              <a:buChar char="•"/>
            </a:pPr>
            <a:r>
              <a:rPr lang="en-US" dirty="0"/>
              <a:t>He tried many different types of Hindu beliefs, but eventually he formed his own belief system and taught many others.  </a:t>
            </a:r>
          </a:p>
          <a:p>
            <a:pPr marL="285750" indent="-285750">
              <a:buFont typeface="Arial"/>
              <a:buChar char="•"/>
            </a:pPr>
            <a:r>
              <a:rPr lang="en-US" dirty="0"/>
              <a:t>He was called “The Buddha”, or the enlightened one.  </a:t>
            </a:r>
          </a:p>
          <a:p>
            <a:pPr marL="285750" indent="-285750">
              <a:buFont typeface="Arial"/>
              <a:buChar char="•"/>
            </a:pPr>
            <a:r>
              <a:rPr lang="en-US" dirty="0"/>
              <a:t>His teachings were written in Buddhist holy books called </a:t>
            </a:r>
            <a:r>
              <a:rPr lang="en-US" dirty="0" err="1"/>
              <a:t>Tripitaka</a:t>
            </a:r>
            <a:r>
              <a:rPr lang="en-US" dirty="0"/>
              <a:t> or Sutras.</a:t>
            </a:r>
          </a:p>
          <a:p>
            <a:endParaRPr lang="en-US" dirty="0"/>
          </a:p>
        </p:txBody>
      </p:sp>
    </p:spTree>
    <p:extLst>
      <p:ext uri="{BB962C8B-B14F-4D97-AF65-F5344CB8AC3E}">
        <p14:creationId xmlns:p14="http://schemas.microsoft.com/office/powerpoint/2010/main" val="2465654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04962" cy="669114"/>
          </a:xfrm>
        </p:spPr>
        <p:txBody>
          <a:bodyPr>
            <a:noAutofit/>
          </a:bodyPr>
          <a:lstStyle/>
          <a:p>
            <a:r>
              <a:rPr lang="en-US" sz="4000" dirty="0" smtClean="0"/>
              <a:t>Place of Worship</a:t>
            </a:r>
            <a:endParaRPr lang="en-US" sz="4000" dirty="0"/>
          </a:p>
        </p:txBody>
      </p:sp>
      <p:sp>
        <p:nvSpPr>
          <p:cNvPr id="4" name="Text Placeholder 3"/>
          <p:cNvSpPr>
            <a:spLocks noGrp="1"/>
          </p:cNvSpPr>
          <p:nvPr>
            <p:ph type="body" sz="half" idx="2"/>
          </p:nvPr>
        </p:nvSpPr>
        <p:spPr>
          <a:xfrm>
            <a:off x="457200" y="970845"/>
            <a:ext cx="8391502" cy="1978539"/>
          </a:xfrm>
        </p:spPr>
        <p:txBody>
          <a:bodyPr/>
          <a:lstStyle/>
          <a:p>
            <a:pPr marL="285750" indent="-285750">
              <a:buFont typeface="Arial"/>
              <a:buChar char="•"/>
            </a:pPr>
            <a:r>
              <a:rPr lang="en-US" dirty="0"/>
              <a:t>Buddhists do not require a special building to worship, although there are two main types of Buddhist </a:t>
            </a:r>
            <a:r>
              <a:rPr lang="en-US" dirty="0" smtClean="0"/>
              <a:t>temples: </a:t>
            </a:r>
            <a:r>
              <a:rPr lang="en-US" b="1" dirty="0" smtClean="0"/>
              <a:t>Pagodas</a:t>
            </a:r>
            <a:r>
              <a:rPr lang="en-US" dirty="0" smtClean="0"/>
              <a:t> </a:t>
            </a:r>
            <a:r>
              <a:rPr lang="en-US" dirty="0"/>
              <a:t>and </a:t>
            </a:r>
            <a:r>
              <a:rPr lang="en-US" b="1" dirty="0"/>
              <a:t>stupas</a:t>
            </a:r>
            <a:r>
              <a:rPr lang="en-US" dirty="0"/>
              <a:t>.  </a:t>
            </a:r>
            <a:endParaRPr lang="en-US" dirty="0" smtClean="0"/>
          </a:p>
          <a:p>
            <a:pPr marL="285750" indent="-285750">
              <a:buFont typeface="Arial"/>
              <a:buChar char="•"/>
            </a:pPr>
            <a:r>
              <a:rPr lang="en-US" dirty="0" smtClean="0"/>
              <a:t>A </a:t>
            </a:r>
            <a:r>
              <a:rPr lang="en-US" dirty="0" err="1"/>
              <a:t>stupa</a:t>
            </a:r>
            <a:r>
              <a:rPr lang="en-US" dirty="0"/>
              <a:t> </a:t>
            </a:r>
            <a:r>
              <a:rPr lang="en-US" dirty="0" smtClean="0"/>
              <a:t>is </a:t>
            </a:r>
            <a:r>
              <a:rPr lang="en-US" dirty="0"/>
              <a:t>a mound-like structure that often has a Buddhist relic buried underneath. </a:t>
            </a:r>
            <a:endParaRPr lang="en-US" dirty="0" smtClean="0"/>
          </a:p>
          <a:p>
            <a:pPr marL="285750" indent="-285750">
              <a:buFont typeface="Arial"/>
              <a:buChar char="•"/>
            </a:pPr>
            <a:r>
              <a:rPr lang="en-US" dirty="0" smtClean="0"/>
              <a:t> </a:t>
            </a:r>
            <a:r>
              <a:rPr lang="en-US" dirty="0"/>
              <a:t>A </a:t>
            </a:r>
            <a:r>
              <a:rPr lang="en-US" dirty="0" smtClean="0"/>
              <a:t>pagoda </a:t>
            </a:r>
            <a:r>
              <a:rPr lang="en-US" dirty="0"/>
              <a:t>is a temple usually found in China and Japan with several tiers or levels.  </a:t>
            </a:r>
            <a:endParaRPr lang="en-US" dirty="0" smtClean="0"/>
          </a:p>
          <a:p>
            <a:pPr marL="285750" indent="-285750">
              <a:buFont typeface="Arial"/>
              <a:buChar char="•"/>
            </a:pPr>
            <a:r>
              <a:rPr lang="en-US" dirty="0" smtClean="0"/>
              <a:t>Buddhist </a:t>
            </a:r>
            <a:r>
              <a:rPr lang="en-US" dirty="0"/>
              <a:t>worship is called </a:t>
            </a:r>
            <a:r>
              <a:rPr lang="en-US" i="1" dirty="0"/>
              <a:t>puja</a:t>
            </a:r>
            <a:r>
              <a:rPr lang="en-US" dirty="0"/>
              <a:t>.  It involves meditation, bowing, chanting, or making offerings--depending on the region.  </a:t>
            </a:r>
          </a:p>
        </p:txBody>
      </p:sp>
      <p:pic>
        <p:nvPicPr>
          <p:cNvPr id="5" name="Picture 4"/>
          <p:cNvPicPr>
            <a:picLocks noChangeAspect="1"/>
          </p:cNvPicPr>
          <p:nvPr/>
        </p:nvPicPr>
        <p:blipFill>
          <a:blip r:embed="rId2"/>
          <a:stretch>
            <a:fillRect/>
          </a:stretch>
        </p:blipFill>
        <p:spPr>
          <a:xfrm>
            <a:off x="191899" y="2801670"/>
            <a:ext cx="4737702" cy="3557584"/>
          </a:xfrm>
          <a:prstGeom prst="rect">
            <a:avLst/>
          </a:prstGeom>
        </p:spPr>
      </p:pic>
      <p:pic>
        <p:nvPicPr>
          <p:cNvPr id="6" name="Picture 5"/>
          <p:cNvPicPr>
            <a:picLocks noChangeAspect="1"/>
          </p:cNvPicPr>
          <p:nvPr/>
        </p:nvPicPr>
        <p:blipFill>
          <a:blip r:embed="rId3"/>
          <a:stretch>
            <a:fillRect/>
          </a:stretch>
        </p:blipFill>
        <p:spPr>
          <a:xfrm>
            <a:off x="5969000" y="2439519"/>
            <a:ext cx="2794000" cy="4178300"/>
          </a:xfrm>
          <a:prstGeom prst="rect">
            <a:avLst/>
          </a:prstGeom>
        </p:spPr>
      </p:pic>
    </p:spTree>
    <p:extLst>
      <p:ext uri="{BB962C8B-B14F-4D97-AF65-F5344CB8AC3E}">
        <p14:creationId xmlns:p14="http://schemas.microsoft.com/office/powerpoint/2010/main" val="336752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Teachings</a:t>
            </a:r>
            <a:endParaRPr lang="en-US" sz="4000" dirty="0"/>
          </a:p>
        </p:txBody>
      </p:sp>
      <p:pic>
        <p:nvPicPr>
          <p:cNvPr id="5" name="Content Placeholder 4"/>
          <p:cNvPicPr>
            <a:picLocks noGrp="1" noChangeAspect="1"/>
          </p:cNvPicPr>
          <p:nvPr>
            <p:ph idx="1"/>
          </p:nvPr>
        </p:nvPicPr>
        <p:blipFill>
          <a:blip r:embed="rId2"/>
          <a:srcRect t="2367" b="2367"/>
          <a:stretch>
            <a:fillRect/>
          </a:stretch>
        </p:blipFill>
        <p:spPr>
          <a:xfrm>
            <a:off x="3575049" y="273050"/>
            <a:ext cx="5318761" cy="6090147"/>
          </a:xfrm>
        </p:spPr>
      </p:pic>
      <p:sp>
        <p:nvSpPr>
          <p:cNvPr id="4" name="Text Placeholder 3"/>
          <p:cNvSpPr>
            <a:spLocks noGrp="1"/>
          </p:cNvSpPr>
          <p:nvPr>
            <p:ph type="body" sz="half" idx="2"/>
          </p:nvPr>
        </p:nvSpPr>
        <p:spPr/>
        <p:txBody>
          <a:bodyPr>
            <a:normAutofit fontScale="92500" lnSpcReduction="20000"/>
          </a:bodyPr>
          <a:lstStyle/>
          <a:p>
            <a:pPr marL="285750" indent="-285750">
              <a:buFont typeface="Arial"/>
              <a:buChar char="•"/>
            </a:pPr>
            <a:r>
              <a:rPr lang="en-US" dirty="0"/>
              <a:t>Today, there are two main types of Buddhism: </a:t>
            </a:r>
            <a:r>
              <a:rPr lang="en-US" dirty="0" smtClean="0"/>
              <a:t>Theravada </a:t>
            </a:r>
            <a:r>
              <a:rPr lang="en-US" dirty="0"/>
              <a:t>and  </a:t>
            </a:r>
            <a:r>
              <a:rPr lang="en-US" dirty="0" smtClean="0"/>
              <a:t>Mahayana.</a:t>
            </a:r>
          </a:p>
          <a:p>
            <a:pPr marL="285750" indent="-285750">
              <a:buFont typeface="Arial"/>
              <a:buChar char="•"/>
            </a:pPr>
            <a:r>
              <a:rPr lang="en-US" dirty="0" smtClean="0"/>
              <a:t>Theravada </a:t>
            </a:r>
            <a:r>
              <a:rPr lang="en-US" dirty="0"/>
              <a:t>is more traditional--they accept fewer historical people as true </a:t>
            </a:r>
            <a:r>
              <a:rPr lang="en-US" dirty="0" err="1"/>
              <a:t>Buddhas</a:t>
            </a:r>
            <a:r>
              <a:rPr lang="en-US" dirty="0"/>
              <a:t> and include fewer local adaptations. </a:t>
            </a:r>
          </a:p>
          <a:p>
            <a:pPr marL="285750" indent="-285750">
              <a:buFont typeface="Arial"/>
              <a:buChar char="•"/>
            </a:pPr>
            <a:r>
              <a:rPr lang="en-US" dirty="0" smtClean="0"/>
              <a:t>Mahayana </a:t>
            </a:r>
            <a:r>
              <a:rPr lang="en-US" dirty="0"/>
              <a:t>history was built along the Silk Road, adapting new ideas, people, and cultures changes.  </a:t>
            </a:r>
            <a:endParaRPr lang="en-US" dirty="0" smtClean="0"/>
          </a:p>
          <a:p>
            <a:pPr marL="285750" indent="-285750">
              <a:buFont typeface="Arial"/>
              <a:buChar char="•"/>
            </a:pPr>
            <a:r>
              <a:rPr lang="en-US" dirty="0" smtClean="0"/>
              <a:t>All </a:t>
            </a:r>
            <a:r>
              <a:rPr lang="en-US" dirty="0"/>
              <a:t>Buddhists, especially Theravada wish to achieve the end of </a:t>
            </a:r>
            <a:r>
              <a:rPr lang="en-US" dirty="0" smtClean="0"/>
              <a:t>suffering (</a:t>
            </a:r>
            <a:r>
              <a:rPr lang="en-US" dirty="0"/>
              <a:t>Nirvana).  To do this, Buddhists must train and purify their mind by following the Four Noble </a:t>
            </a:r>
            <a:r>
              <a:rPr lang="en-US" dirty="0" smtClean="0"/>
              <a:t>Truths</a:t>
            </a:r>
            <a:r>
              <a:rPr lang="en-US" dirty="0"/>
              <a:t>.</a:t>
            </a:r>
          </a:p>
          <a:p>
            <a:r>
              <a:rPr lang="en-US" b="1" dirty="0"/>
              <a:t>The Four Noble Truths are:</a:t>
            </a:r>
            <a:r>
              <a:rPr lang="en-US" dirty="0"/>
              <a:t> </a:t>
            </a:r>
          </a:p>
          <a:p>
            <a:r>
              <a:rPr lang="en-US" dirty="0"/>
              <a:t>1—Life is </a:t>
            </a:r>
            <a:r>
              <a:rPr lang="en-US" dirty="0" smtClean="0"/>
              <a:t>suffering</a:t>
            </a:r>
            <a:endParaRPr lang="en-US" dirty="0"/>
          </a:p>
          <a:p>
            <a:r>
              <a:rPr lang="en-US" dirty="0"/>
              <a:t>2—Suffering is due to attachment to </a:t>
            </a:r>
            <a:r>
              <a:rPr lang="en-US" dirty="0" smtClean="0"/>
              <a:t>things.</a:t>
            </a:r>
            <a:endParaRPr lang="en-US" dirty="0"/>
          </a:p>
          <a:p>
            <a:r>
              <a:rPr lang="en-US" dirty="0"/>
              <a:t>3—Attachment can be </a:t>
            </a:r>
            <a:r>
              <a:rPr lang="en-US" dirty="0" smtClean="0"/>
              <a:t>overcome.</a:t>
            </a:r>
            <a:endParaRPr lang="en-US" dirty="0"/>
          </a:p>
          <a:p>
            <a:r>
              <a:rPr lang="en-US" dirty="0"/>
              <a:t>4—There is a life path to accomplish all of this The "path" mentioned in the 4th Noble Truth is called the Noble Eightfold Path. It is meant to focus the mind and behavior of Buddhists and help them reach Nirvana.</a:t>
            </a:r>
          </a:p>
          <a:p>
            <a:endParaRPr lang="en-US" dirty="0"/>
          </a:p>
        </p:txBody>
      </p:sp>
    </p:spTree>
    <p:extLst>
      <p:ext uri="{BB962C8B-B14F-4D97-AF65-F5344CB8AC3E}">
        <p14:creationId xmlns:p14="http://schemas.microsoft.com/office/powerpoint/2010/main" val="14315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3568"/>
            <a:ext cx="7772400" cy="1274929"/>
          </a:xfrm>
        </p:spPr>
        <p:txBody>
          <a:bodyPr>
            <a:noAutofit/>
          </a:bodyPr>
          <a:lstStyle/>
          <a:p>
            <a:pPr algn="ctr"/>
            <a:r>
              <a:rPr lang="en-US" dirty="0" smtClean="0"/>
              <a:t>Judaism</a:t>
            </a:r>
            <a:br>
              <a:rPr lang="en-US" dirty="0" smtClean="0"/>
            </a:br>
            <a:endParaRPr lang="en-US" dirty="0"/>
          </a:p>
        </p:txBody>
      </p:sp>
    </p:spTree>
    <p:extLst>
      <p:ext uri="{BB962C8B-B14F-4D97-AF65-F5344CB8AC3E}">
        <p14:creationId xmlns:p14="http://schemas.microsoft.com/office/powerpoint/2010/main" val="23262363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9720"/>
          </a:xfrm>
        </p:spPr>
        <p:txBody>
          <a:bodyPr>
            <a:normAutofit fontScale="90000"/>
          </a:bodyPr>
          <a:lstStyle/>
          <a:p>
            <a:r>
              <a:rPr lang="en-US" sz="4000" dirty="0" smtClean="0"/>
              <a:t>Judaism</a:t>
            </a:r>
            <a:endParaRPr lang="en-US" sz="4000" dirty="0"/>
          </a:p>
        </p:txBody>
      </p:sp>
      <p:pic>
        <p:nvPicPr>
          <p:cNvPr id="5" name="Content Placeholder 4" descr="Screen Shot 2013-12-13 at 12.14.13 PM.png"/>
          <p:cNvPicPr>
            <a:picLocks noGrp="1" noChangeAspect="1"/>
          </p:cNvPicPr>
          <p:nvPr>
            <p:ph idx="1"/>
          </p:nvPr>
        </p:nvPicPr>
        <p:blipFill>
          <a:blip r:embed="rId2">
            <a:extLst>
              <a:ext uri="{28A0092B-C50C-407E-A947-70E740481C1C}">
                <a14:useLocalDpi xmlns:a14="http://schemas.microsoft.com/office/drawing/2010/main" val="0"/>
              </a:ext>
            </a:extLst>
          </a:blip>
          <a:srcRect l="7853" r="7853"/>
          <a:stretch>
            <a:fillRect/>
          </a:stretch>
        </p:blipFill>
        <p:spPr/>
      </p:pic>
      <p:sp>
        <p:nvSpPr>
          <p:cNvPr id="4" name="Text Placeholder 3"/>
          <p:cNvSpPr>
            <a:spLocks noGrp="1"/>
          </p:cNvSpPr>
          <p:nvPr>
            <p:ph type="body" sz="half" idx="2"/>
          </p:nvPr>
        </p:nvSpPr>
        <p:spPr>
          <a:xfrm>
            <a:off x="457200" y="851112"/>
            <a:ext cx="3008313" cy="5275051"/>
          </a:xfrm>
        </p:spPr>
        <p:txBody>
          <a:bodyPr>
            <a:normAutofit fontScale="85000" lnSpcReduction="20000"/>
          </a:bodyPr>
          <a:lstStyle/>
          <a:p>
            <a:pPr marL="342900" indent="-342900">
              <a:buFont typeface="Arial"/>
              <a:buChar char="•"/>
            </a:pPr>
            <a:r>
              <a:rPr lang="en-US" sz="2400" dirty="0"/>
              <a:t>Judaism is around 3500 years </a:t>
            </a:r>
            <a:r>
              <a:rPr lang="en-US" sz="2400" dirty="0" smtClean="0"/>
              <a:t>old. </a:t>
            </a:r>
          </a:p>
          <a:p>
            <a:pPr marL="342900" indent="-342900">
              <a:buFont typeface="Arial"/>
              <a:buChar char="•"/>
            </a:pPr>
            <a:r>
              <a:rPr lang="en-US" sz="2400" dirty="0" smtClean="0">
                <a:solidFill>
                  <a:srgbClr val="FFFF00"/>
                </a:solidFill>
              </a:rPr>
              <a:t>It is </a:t>
            </a:r>
            <a:r>
              <a:rPr lang="en-US" sz="2400" dirty="0">
                <a:solidFill>
                  <a:srgbClr val="FFFF00"/>
                </a:solidFill>
              </a:rPr>
              <a:t>one of the oldest of the world's </a:t>
            </a:r>
            <a:r>
              <a:rPr lang="en-US" sz="2400" b="1" dirty="0">
                <a:solidFill>
                  <a:srgbClr val="FFFF00"/>
                </a:solidFill>
              </a:rPr>
              <a:t>monotheistic religions</a:t>
            </a:r>
            <a:r>
              <a:rPr lang="en-US" sz="2400" dirty="0">
                <a:solidFill>
                  <a:srgbClr val="FFFF00"/>
                </a:solidFill>
              </a:rPr>
              <a:t>—religions with only one god. </a:t>
            </a:r>
            <a:endParaRPr lang="en-US" sz="2400" dirty="0" smtClean="0">
              <a:solidFill>
                <a:srgbClr val="FFFF00"/>
              </a:solidFill>
            </a:endParaRPr>
          </a:p>
          <a:p>
            <a:pPr marL="342900" indent="-342900">
              <a:buFont typeface="Arial"/>
              <a:buChar char="•"/>
            </a:pPr>
            <a:r>
              <a:rPr lang="en-US" sz="2400" dirty="0" smtClean="0"/>
              <a:t>It's </a:t>
            </a:r>
            <a:r>
              <a:rPr lang="en-US" sz="2400" dirty="0"/>
              <a:t>also the smallest, with only about 12 million followers around the world</a:t>
            </a:r>
            <a:r>
              <a:rPr lang="en-US" sz="2400" dirty="0" smtClean="0"/>
              <a:t>.</a:t>
            </a:r>
          </a:p>
          <a:p>
            <a:pPr marL="342900" indent="-342900">
              <a:buFont typeface="Arial"/>
              <a:buChar char="•"/>
            </a:pPr>
            <a:r>
              <a:rPr lang="en-US" sz="2400" dirty="0" smtClean="0"/>
              <a:t> </a:t>
            </a:r>
            <a:r>
              <a:rPr lang="en-US" sz="2400" dirty="0"/>
              <a:t>Jerusalem is their most holy city and the capital of Israel—the only nation where Jewish people are the majority of the population</a:t>
            </a:r>
            <a:r>
              <a:rPr lang="en-US" sz="2400" dirty="0" smtClean="0"/>
              <a:t>. </a:t>
            </a:r>
          </a:p>
          <a:p>
            <a:pPr marL="342900" indent="-342900">
              <a:buFont typeface="Arial"/>
              <a:buChar char="•"/>
            </a:pPr>
            <a:r>
              <a:rPr lang="en-US" sz="2400" dirty="0" smtClean="0"/>
              <a:t>In </a:t>
            </a:r>
            <a:r>
              <a:rPr lang="en-US" sz="2400" dirty="0"/>
              <a:t>ancient times Jewish people were called </a:t>
            </a:r>
            <a:r>
              <a:rPr lang="en-US" sz="2400" b="1" dirty="0"/>
              <a:t>Hebrews</a:t>
            </a:r>
            <a:r>
              <a:rPr lang="en-US" sz="2400" dirty="0"/>
              <a:t> or </a:t>
            </a:r>
            <a:r>
              <a:rPr lang="en-US" sz="2400" dirty="0" smtClean="0"/>
              <a:t>Israelites.</a:t>
            </a:r>
            <a:r>
              <a:rPr lang="en-US" sz="2400" dirty="0"/>
              <a:t> </a:t>
            </a:r>
          </a:p>
        </p:txBody>
      </p:sp>
    </p:spTree>
    <p:extLst>
      <p:ext uri="{BB962C8B-B14F-4D97-AF65-F5344CB8AC3E}">
        <p14:creationId xmlns:p14="http://schemas.microsoft.com/office/powerpoint/2010/main" val="29469812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of Judaism</a:t>
            </a:r>
            <a:endParaRPr lang="en-US" dirty="0"/>
          </a:p>
        </p:txBody>
      </p:sp>
      <p:sp>
        <p:nvSpPr>
          <p:cNvPr id="3" name="Content Placeholder 2"/>
          <p:cNvSpPr>
            <a:spLocks noGrp="1"/>
          </p:cNvSpPr>
          <p:nvPr>
            <p:ph sz="half" idx="1"/>
          </p:nvPr>
        </p:nvSpPr>
        <p:spPr/>
        <p:txBody>
          <a:bodyPr>
            <a:normAutofit fontScale="77500" lnSpcReduction="20000"/>
          </a:bodyPr>
          <a:lstStyle/>
          <a:p>
            <a:r>
              <a:rPr lang="en-US" sz="2000" dirty="0" smtClean="0"/>
              <a:t>Abraham is believed to be the father of the Jewish people.</a:t>
            </a:r>
          </a:p>
          <a:p>
            <a:r>
              <a:rPr lang="en-US" sz="2100" dirty="0" smtClean="0"/>
              <a:t>The story of Abraham is told in the Torah or what Christians call the Old Testament.</a:t>
            </a:r>
          </a:p>
          <a:p>
            <a:r>
              <a:rPr lang="en-US" sz="2100" dirty="0" smtClean="0"/>
              <a:t>The </a:t>
            </a:r>
            <a:r>
              <a:rPr lang="en-US" sz="2100" dirty="0"/>
              <a:t>most important person in Judaism is Moses. </a:t>
            </a:r>
            <a:endParaRPr lang="en-US" sz="2100" dirty="0" smtClean="0"/>
          </a:p>
          <a:p>
            <a:r>
              <a:rPr lang="en-US" sz="2100" dirty="0" smtClean="0"/>
              <a:t> </a:t>
            </a:r>
            <a:r>
              <a:rPr lang="en-US" sz="2100" dirty="0"/>
              <a:t>According to the Torah, Moses is the leader who freed the Jews from slavery in Egypt. However, there is no written evidence of this enslavement story in Egyptian writing. </a:t>
            </a:r>
            <a:endParaRPr lang="en-US" sz="2100" dirty="0" smtClean="0"/>
          </a:p>
          <a:p>
            <a:r>
              <a:rPr lang="en-US" sz="2100" dirty="0" smtClean="0"/>
              <a:t>According </a:t>
            </a:r>
            <a:r>
              <a:rPr lang="en-US" sz="2100" dirty="0"/>
              <a:t>to Jewish writing, when Moses and the Hebrews left Egypt they traveled through the Sinai Peninsula.  One night he climbed Mount </a:t>
            </a:r>
            <a:r>
              <a:rPr lang="en-US" sz="2100" dirty="0" smtClean="0"/>
              <a:t>Sinai.</a:t>
            </a:r>
          </a:p>
          <a:p>
            <a:r>
              <a:rPr lang="en-US" sz="2100" dirty="0"/>
              <a:t>I</a:t>
            </a:r>
            <a:r>
              <a:rPr lang="en-US" sz="2100" dirty="0" smtClean="0"/>
              <a:t>t </a:t>
            </a:r>
            <a:r>
              <a:rPr lang="en-US" sz="2100" dirty="0"/>
              <a:t>is believe that God gave him the 10 Commandments that eventually became part of the Old Testament.  The 10 Commandments provided the Jewish people guidelines of how to live their lives</a:t>
            </a:r>
            <a:r>
              <a:rPr lang="en-US" sz="2100" dirty="0" smtClean="0"/>
              <a:t>.</a:t>
            </a:r>
            <a:endParaRPr lang="en-US" sz="2100" dirty="0"/>
          </a:p>
        </p:txBody>
      </p:sp>
      <p:pic>
        <p:nvPicPr>
          <p:cNvPr id="5" name="Content Placeholder 4" descr="Torah.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2662697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72394"/>
          </a:xfrm>
        </p:spPr>
        <p:txBody>
          <a:bodyPr>
            <a:noAutofit/>
          </a:bodyPr>
          <a:lstStyle/>
          <a:p>
            <a:r>
              <a:rPr lang="en-US" sz="3000" dirty="0" smtClean="0"/>
              <a:t>Place of Worship</a:t>
            </a:r>
            <a:endParaRPr lang="en-US" sz="3000" dirty="0"/>
          </a:p>
        </p:txBody>
      </p:sp>
      <p:pic>
        <p:nvPicPr>
          <p:cNvPr id="5" name="Content Placeholder 4"/>
          <p:cNvPicPr>
            <a:picLocks noGrp="1" noChangeAspect="1"/>
          </p:cNvPicPr>
          <p:nvPr>
            <p:ph idx="1"/>
          </p:nvPr>
        </p:nvPicPr>
        <p:blipFill>
          <a:blip r:embed="rId2"/>
          <a:srcRect l="22009" r="22009"/>
          <a:stretch>
            <a:fillRect/>
          </a:stretch>
        </p:blipFill>
        <p:spPr/>
      </p:pic>
      <p:sp>
        <p:nvSpPr>
          <p:cNvPr id="4" name="Text Placeholder 3"/>
          <p:cNvSpPr>
            <a:spLocks noGrp="1"/>
          </p:cNvSpPr>
          <p:nvPr>
            <p:ph type="body" sz="half" idx="2"/>
          </p:nvPr>
        </p:nvSpPr>
        <p:spPr>
          <a:xfrm>
            <a:off x="457200" y="945444"/>
            <a:ext cx="3008313" cy="5180719"/>
          </a:xfrm>
        </p:spPr>
        <p:txBody>
          <a:bodyPr>
            <a:noAutofit/>
          </a:bodyPr>
          <a:lstStyle/>
          <a:p>
            <a:pPr marL="285750" indent="-285750">
              <a:buFont typeface="Arial"/>
              <a:buChar char="•"/>
            </a:pPr>
            <a:r>
              <a:rPr lang="en-US" sz="1600" dirty="0" smtClean="0"/>
              <a:t>The </a:t>
            </a:r>
            <a:r>
              <a:rPr lang="en-US" sz="1600" dirty="0"/>
              <a:t>Jewish word for god is Yahweh.  </a:t>
            </a:r>
            <a:endParaRPr lang="en-US" sz="1600" dirty="0" smtClean="0"/>
          </a:p>
          <a:p>
            <a:pPr marL="285750" indent="-285750">
              <a:buFont typeface="Arial"/>
              <a:buChar char="•"/>
            </a:pPr>
            <a:r>
              <a:rPr lang="en-US" sz="1600" dirty="0" smtClean="0">
                <a:solidFill>
                  <a:srgbClr val="FFFF00"/>
                </a:solidFill>
              </a:rPr>
              <a:t>Jews </a:t>
            </a:r>
            <a:r>
              <a:rPr lang="en-US" sz="1600" dirty="0">
                <a:solidFill>
                  <a:srgbClr val="FFFF00"/>
                </a:solidFill>
              </a:rPr>
              <a:t>worship in </a:t>
            </a:r>
            <a:r>
              <a:rPr lang="en-US" sz="1600" b="1" dirty="0" smtClean="0">
                <a:solidFill>
                  <a:srgbClr val="FFFF00"/>
                </a:solidFill>
              </a:rPr>
              <a:t>synagogues</a:t>
            </a:r>
            <a:r>
              <a:rPr lang="en-US" sz="1600" dirty="0" smtClean="0">
                <a:solidFill>
                  <a:srgbClr val="FFFF00"/>
                </a:solidFill>
              </a:rPr>
              <a:t>.</a:t>
            </a:r>
            <a:r>
              <a:rPr lang="en-US" sz="1600" dirty="0" smtClean="0"/>
              <a:t> </a:t>
            </a:r>
            <a:r>
              <a:rPr lang="en-US" sz="1600" dirty="0"/>
              <a:t>Men and women usually sit separately in the synagogues.  Men are required to cover their heads with a hat called a yarmulke (yam-moo-ka). </a:t>
            </a:r>
            <a:endParaRPr lang="en-US" sz="1600" dirty="0" smtClean="0"/>
          </a:p>
          <a:p>
            <a:pPr marL="285750" indent="-285750">
              <a:buFont typeface="Arial"/>
              <a:buChar char="•"/>
            </a:pPr>
            <a:r>
              <a:rPr lang="en-US" sz="1600" dirty="0" smtClean="0">
                <a:solidFill>
                  <a:srgbClr val="FFFF00"/>
                </a:solidFill>
              </a:rPr>
              <a:t>In </a:t>
            </a:r>
            <a:r>
              <a:rPr lang="en-US" sz="1600" dirty="0">
                <a:solidFill>
                  <a:srgbClr val="FFFF00"/>
                </a:solidFill>
              </a:rPr>
              <a:t>most cases, worship takes place in the Hebrew language</a:t>
            </a:r>
            <a:r>
              <a:rPr lang="en-US" sz="1600" dirty="0"/>
              <a:t>. </a:t>
            </a:r>
            <a:endParaRPr lang="en-US" sz="1600" dirty="0" smtClean="0"/>
          </a:p>
          <a:p>
            <a:pPr marL="285750" indent="-285750">
              <a:buFont typeface="Arial"/>
              <a:buChar char="•"/>
            </a:pPr>
            <a:r>
              <a:rPr lang="en-US" sz="1600" dirty="0" smtClean="0">
                <a:solidFill>
                  <a:srgbClr val="FFFF00"/>
                </a:solidFill>
              </a:rPr>
              <a:t>The </a:t>
            </a:r>
            <a:r>
              <a:rPr lang="en-US" sz="1600" dirty="0">
                <a:solidFill>
                  <a:srgbClr val="FFFF00"/>
                </a:solidFill>
              </a:rPr>
              <a:t>Jewish spiritual leaders are called </a:t>
            </a:r>
            <a:r>
              <a:rPr lang="en-US" sz="1600" b="1" dirty="0" smtClean="0">
                <a:solidFill>
                  <a:srgbClr val="FFFF00"/>
                </a:solidFill>
              </a:rPr>
              <a:t>rabbis</a:t>
            </a:r>
            <a:r>
              <a:rPr lang="en-US" sz="1600" dirty="0" smtClean="0">
                <a:solidFill>
                  <a:srgbClr val="FFFF00"/>
                </a:solidFill>
              </a:rPr>
              <a:t>. </a:t>
            </a:r>
          </a:p>
          <a:p>
            <a:pPr marL="285750" indent="-285750">
              <a:buFont typeface="Arial"/>
              <a:buChar char="•"/>
            </a:pPr>
            <a:r>
              <a:rPr lang="en-US" sz="1600" dirty="0" smtClean="0"/>
              <a:t>Unlike </a:t>
            </a:r>
            <a:r>
              <a:rPr lang="en-US" sz="1600" dirty="0"/>
              <a:t>leaders in many other faiths, a rabbi is not a priest and has no special connection with </a:t>
            </a:r>
            <a:r>
              <a:rPr lang="en-US" sz="1600" dirty="0" smtClean="0"/>
              <a:t>god. </a:t>
            </a:r>
          </a:p>
          <a:p>
            <a:pPr marL="285750" indent="-285750">
              <a:buFont typeface="Arial"/>
              <a:buChar char="•"/>
            </a:pPr>
            <a:r>
              <a:rPr lang="en-US" sz="1600" dirty="0" smtClean="0"/>
              <a:t>Jewish holy books mainly talk about life on Earth, and rarely mention anything similar to </a:t>
            </a:r>
            <a:r>
              <a:rPr lang="en-US" sz="1600" dirty="0" smtClean="0"/>
              <a:t>an afterlife.</a:t>
            </a:r>
            <a:endParaRPr lang="en-US" sz="1600" dirty="0"/>
          </a:p>
        </p:txBody>
      </p:sp>
    </p:spTree>
    <p:extLst>
      <p:ext uri="{BB962C8B-B14F-4D97-AF65-F5344CB8AC3E}">
        <p14:creationId xmlns:p14="http://schemas.microsoft.com/office/powerpoint/2010/main" val="32407376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17386"/>
          </a:xfrm>
        </p:spPr>
        <p:txBody>
          <a:bodyPr>
            <a:normAutofit fontScale="90000"/>
          </a:bodyPr>
          <a:lstStyle/>
          <a:p>
            <a:r>
              <a:rPr lang="en-US" sz="3600" dirty="0" smtClean="0"/>
              <a:t>Food</a:t>
            </a:r>
            <a:endParaRPr lang="en-US" sz="3600" dirty="0"/>
          </a:p>
        </p:txBody>
      </p:sp>
      <p:sp>
        <p:nvSpPr>
          <p:cNvPr id="4" name="Text Placeholder 3"/>
          <p:cNvSpPr>
            <a:spLocks noGrp="1"/>
          </p:cNvSpPr>
          <p:nvPr>
            <p:ph type="body" sz="half" idx="2"/>
          </p:nvPr>
        </p:nvSpPr>
        <p:spPr>
          <a:xfrm>
            <a:off x="457200" y="790436"/>
            <a:ext cx="7600244" cy="2709121"/>
          </a:xfrm>
        </p:spPr>
        <p:txBody>
          <a:bodyPr>
            <a:noAutofit/>
          </a:bodyPr>
          <a:lstStyle/>
          <a:p>
            <a:pPr marL="285750" indent="-285750">
              <a:buFont typeface="Arial"/>
              <a:buChar char="•"/>
            </a:pPr>
            <a:r>
              <a:rPr lang="en-US" sz="1800" dirty="0"/>
              <a:t>Part of Jewish life revolves around eating the correct food.  </a:t>
            </a:r>
            <a:endParaRPr lang="en-US" sz="1800" dirty="0" smtClean="0"/>
          </a:p>
          <a:p>
            <a:pPr marL="285750" indent="-285750">
              <a:buFont typeface="Arial"/>
              <a:buChar char="•"/>
            </a:pPr>
            <a:r>
              <a:rPr lang="en-US" sz="1800" b="1" dirty="0" smtClean="0">
                <a:solidFill>
                  <a:srgbClr val="FFFF00"/>
                </a:solidFill>
              </a:rPr>
              <a:t>Kosher</a:t>
            </a:r>
            <a:r>
              <a:rPr lang="en-US" sz="1800" dirty="0" smtClean="0">
                <a:solidFill>
                  <a:srgbClr val="FFFF00"/>
                </a:solidFill>
              </a:rPr>
              <a:t> </a:t>
            </a:r>
            <a:r>
              <a:rPr lang="en-US" sz="1800" dirty="0">
                <a:solidFill>
                  <a:srgbClr val="FFFF00"/>
                </a:solidFill>
              </a:rPr>
              <a:t>foods are those that follow Jewish law. This means no mixing of dairy and meat, no pork or pork products and no shellfish. </a:t>
            </a:r>
            <a:endParaRPr lang="en-US" sz="1800" dirty="0" smtClean="0">
              <a:solidFill>
                <a:srgbClr val="FFFF00"/>
              </a:solidFill>
            </a:endParaRPr>
          </a:p>
          <a:p>
            <a:pPr marL="285750" indent="-285750">
              <a:buFont typeface="Arial"/>
              <a:buChar char="•"/>
            </a:pPr>
            <a:r>
              <a:rPr lang="en-US" sz="1800" dirty="0" smtClean="0"/>
              <a:t> </a:t>
            </a:r>
            <a:r>
              <a:rPr lang="en-US" sz="1800" dirty="0"/>
              <a:t>Jews can eat meat from any animal that chews its cud and has a split hoof such as cows, goats, and sheep—rabbit, pig, horse, dog, and cat are not kosher. </a:t>
            </a:r>
            <a:endParaRPr lang="en-US" sz="1800" dirty="0" smtClean="0"/>
          </a:p>
          <a:p>
            <a:pPr marL="285750" indent="-285750">
              <a:buFont typeface="Arial"/>
              <a:buChar char="•"/>
            </a:pPr>
            <a:r>
              <a:rPr lang="en-US" sz="1800" dirty="0" smtClean="0"/>
              <a:t> </a:t>
            </a:r>
            <a:r>
              <a:rPr lang="en-US" sz="1800" dirty="0"/>
              <a:t>Jews may eat fish that have both fins and scales that are detachable from the skin.</a:t>
            </a:r>
          </a:p>
        </p:txBody>
      </p:sp>
      <p:pic>
        <p:nvPicPr>
          <p:cNvPr id="8" name="Picture 7" descr="Screen Shot 2013-12-13 at 1.11.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833" y="3499557"/>
            <a:ext cx="5947833" cy="3013269"/>
          </a:xfrm>
          <a:prstGeom prst="rect">
            <a:avLst/>
          </a:prstGeom>
        </p:spPr>
      </p:pic>
    </p:spTree>
    <p:extLst>
      <p:ext uri="{BB962C8B-B14F-4D97-AF65-F5344CB8AC3E}">
        <p14:creationId xmlns:p14="http://schemas.microsoft.com/office/powerpoint/2010/main" val="21917836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56259"/>
          </a:xfrm>
        </p:spPr>
        <p:txBody>
          <a:bodyPr>
            <a:normAutofit/>
          </a:bodyPr>
          <a:lstStyle/>
          <a:p>
            <a:r>
              <a:rPr lang="en-US" sz="2800" dirty="0" smtClean="0"/>
              <a:t>Jewish Teachings</a:t>
            </a:r>
            <a:endParaRPr lang="en-US" sz="2800" dirty="0"/>
          </a:p>
        </p:txBody>
      </p:sp>
      <p:sp>
        <p:nvSpPr>
          <p:cNvPr id="4" name="Text Placeholder 3"/>
          <p:cNvSpPr>
            <a:spLocks noGrp="1"/>
          </p:cNvSpPr>
          <p:nvPr>
            <p:ph type="body" sz="half" idx="2"/>
          </p:nvPr>
        </p:nvSpPr>
        <p:spPr>
          <a:xfrm>
            <a:off x="457200" y="932973"/>
            <a:ext cx="8291689" cy="5649669"/>
          </a:xfrm>
        </p:spPr>
        <p:txBody>
          <a:bodyPr>
            <a:normAutofit lnSpcReduction="10000"/>
          </a:bodyPr>
          <a:lstStyle/>
          <a:p>
            <a:pPr marL="342900" indent="-342900">
              <a:buFont typeface="Arial"/>
              <a:buChar char="•"/>
            </a:pPr>
            <a:r>
              <a:rPr lang="en-US" sz="2000" dirty="0" smtClean="0"/>
              <a:t>There </a:t>
            </a:r>
            <a:r>
              <a:rPr lang="en-US" sz="2000" dirty="0"/>
              <a:t>are different levels and types of belief or different </a:t>
            </a:r>
            <a:r>
              <a:rPr lang="en-US" sz="2000" b="1" dirty="0"/>
              <a:t>denominations</a:t>
            </a:r>
            <a:r>
              <a:rPr lang="en-US" sz="2000" dirty="0"/>
              <a:t> such as Orthodox, Reform, and Liberal Jewish faiths. </a:t>
            </a:r>
            <a:endParaRPr lang="en-US" sz="2000" dirty="0" smtClean="0"/>
          </a:p>
          <a:p>
            <a:pPr marL="342900" indent="-342900">
              <a:buFont typeface="Arial"/>
              <a:buChar char="•"/>
            </a:pPr>
            <a:r>
              <a:rPr lang="en-US" sz="2000" dirty="0" smtClean="0"/>
              <a:t>Traditionally</a:t>
            </a:r>
            <a:r>
              <a:rPr lang="en-US" sz="2000" dirty="0"/>
              <a:t>, Jews say prayers three times daily, with a fourth prayer added on holidays</a:t>
            </a:r>
            <a:r>
              <a:rPr lang="en-US" sz="2000" dirty="0" smtClean="0"/>
              <a:t>. </a:t>
            </a:r>
          </a:p>
          <a:p>
            <a:pPr marL="342900" indent="-342900">
              <a:buFont typeface="Arial"/>
              <a:buChar char="•"/>
            </a:pPr>
            <a:r>
              <a:rPr lang="en-US" sz="2000" dirty="0" smtClean="0"/>
              <a:t>The </a:t>
            </a:r>
            <a:r>
              <a:rPr lang="en-US" sz="2000" dirty="0"/>
              <a:t>Old Testament says the "Messiah" will come to Earth and save the Jewish people.  </a:t>
            </a:r>
            <a:endParaRPr lang="en-US" sz="2000" dirty="0" smtClean="0"/>
          </a:p>
          <a:p>
            <a:pPr marL="342900" indent="-342900">
              <a:buFont typeface="Arial"/>
              <a:buChar char="•"/>
            </a:pPr>
            <a:r>
              <a:rPr lang="en-US" sz="2000" dirty="0" smtClean="0"/>
              <a:t>Jesus </a:t>
            </a:r>
            <a:r>
              <a:rPr lang="en-US" sz="2000" dirty="0"/>
              <a:t>was born into the Jewish religion.  There were certain things about Judaism that he thought were wrong, so he began preaching new ideas.  He was thought of as a rebel preacher, however some people thought he was the Messiah. </a:t>
            </a:r>
            <a:endParaRPr lang="en-US" sz="2000" dirty="0" smtClean="0"/>
          </a:p>
          <a:p>
            <a:pPr marL="342900" indent="-342900">
              <a:buFont typeface="Arial"/>
              <a:buChar char="•"/>
            </a:pPr>
            <a:r>
              <a:rPr lang="en-US" sz="2000" dirty="0"/>
              <a:t> After Jesus was killed, his followers went on to start a new religion called Christianity.  That is why Christianity and Judaism share religious writing, characters, and beliefs. </a:t>
            </a:r>
            <a:endParaRPr lang="en-US" sz="2000" dirty="0" smtClean="0"/>
          </a:p>
          <a:p>
            <a:pPr marL="342900" indent="-342900">
              <a:buFont typeface="Arial"/>
              <a:buChar char="•"/>
            </a:pPr>
            <a:r>
              <a:rPr lang="en-US" sz="2000" dirty="0"/>
              <a:t>The confusing thing about being Jewish is that it is more than just a religion.  It is also an ethnic group.  People can be Jewish even if they don’t follow the religion.  According to traditional Jewish Law, a Jew is anyone born of at least one Jewish parent OR someone who has converted to the religion of </a:t>
            </a:r>
            <a:r>
              <a:rPr lang="en-US" sz="2000" dirty="0" smtClean="0"/>
              <a:t>Judaism</a:t>
            </a:r>
            <a:r>
              <a:rPr lang="en-US" sz="2000" dirty="0"/>
              <a:t>.</a:t>
            </a:r>
          </a:p>
        </p:txBody>
      </p:sp>
    </p:spTree>
    <p:extLst>
      <p:ext uri="{BB962C8B-B14F-4D97-AF65-F5344CB8AC3E}">
        <p14:creationId xmlns:p14="http://schemas.microsoft.com/office/powerpoint/2010/main" val="17064615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2383</TotalTime>
  <Words>1451</Words>
  <Application>Microsoft Macintosh PowerPoint</Application>
  <PresentationFormat>On-screen Show (4:3)</PresentationFormat>
  <Paragraphs>175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 Black </vt:lpstr>
      <vt:lpstr>World Religions</vt:lpstr>
      <vt:lpstr>PowerPoint Presentation</vt:lpstr>
      <vt:lpstr>PowerPoint Presentation</vt:lpstr>
      <vt:lpstr>Judaism </vt:lpstr>
      <vt:lpstr>Judaism</vt:lpstr>
      <vt:lpstr>People of Judaism</vt:lpstr>
      <vt:lpstr>Place of Worship</vt:lpstr>
      <vt:lpstr>Food</vt:lpstr>
      <vt:lpstr>Jewish Teachings</vt:lpstr>
      <vt:lpstr>Holidays and Celebrations</vt:lpstr>
      <vt:lpstr>PowerPoint Presentation</vt:lpstr>
      <vt:lpstr>Christianity</vt:lpstr>
      <vt:lpstr>Christianity</vt:lpstr>
      <vt:lpstr>People of Christianity</vt:lpstr>
      <vt:lpstr>Spread of Christianity</vt:lpstr>
      <vt:lpstr>Place of Worship</vt:lpstr>
      <vt:lpstr>Teachings</vt:lpstr>
      <vt:lpstr>Holidays and Celebrations</vt:lpstr>
      <vt:lpstr>Islam</vt:lpstr>
      <vt:lpstr>Islam</vt:lpstr>
      <vt:lpstr>People</vt:lpstr>
      <vt:lpstr>Place of Worship</vt:lpstr>
      <vt:lpstr>Holidays and Celebrations</vt:lpstr>
      <vt:lpstr>Teachings</vt:lpstr>
      <vt:lpstr>PowerPoint Presentation</vt:lpstr>
      <vt:lpstr>Hinduism</vt:lpstr>
      <vt:lpstr>Hinduism</vt:lpstr>
      <vt:lpstr>People</vt:lpstr>
      <vt:lpstr>Place of Worship</vt:lpstr>
      <vt:lpstr>Teachings</vt:lpstr>
      <vt:lpstr>Holidays and Celebrations</vt:lpstr>
      <vt:lpstr>Reincarnation</vt:lpstr>
      <vt:lpstr>Buddhism</vt:lpstr>
      <vt:lpstr>Buddhism</vt:lpstr>
      <vt:lpstr>People of Buddhism</vt:lpstr>
      <vt:lpstr>Place of Worship</vt:lpstr>
      <vt:lpstr>Teachings</vt:lpstr>
    </vt:vector>
  </TitlesOfParts>
  <Company>Canyons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Religions</dc:title>
  <dc:creator>Jennifer  Clyde</dc:creator>
  <cp:lastModifiedBy>Cinda Schneggenburger</cp:lastModifiedBy>
  <cp:revision>36</cp:revision>
  <dcterms:created xsi:type="dcterms:W3CDTF">2013-12-13T19:06:42Z</dcterms:created>
  <dcterms:modified xsi:type="dcterms:W3CDTF">2014-03-04T00:29:48Z</dcterms:modified>
</cp:coreProperties>
</file>